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theme/theme13.xml" ContentType="application/vnd.openxmlformats-officedocument.theme+xml"/>
  <Override PartName="/ppt/slideLayouts/slideLayout37.xml" ContentType="application/vnd.openxmlformats-officedocument.presentationml.slideLayout+xml"/>
  <Override PartName="/ppt/theme/theme14.xml" ContentType="application/vnd.openxmlformats-officedocument.theme+xml"/>
  <Override PartName="/ppt/slideLayouts/slideLayout38.xml" ContentType="application/vnd.openxmlformats-officedocument.presentationml.slideLayout+xml"/>
  <Override PartName="/ppt/theme/theme15.xml" ContentType="application/vnd.openxmlformats-officedocument.theme+xml"/>
  <Override PartName="/ppt/slideLayouts/slideLayout39.xml" ContentType="application/vnd.openxmlformats-officedocument.presentationml.slideLayout+xml"/>
  <Override PartName="/ppt/theme/theme16.xml" ContentType="application/vnd.openxmlformats-officedocument.theme+xml"/>
  <Override PartName="/ppt/slideLayouts/slideLayout4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slideLayouts/slideLayout4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slideLayouts/slideLayout42.xml" ContentType="application/vnd.openxmlformats-officedocument.presentationml.slideLayout+xml"/>
  <Override PartName="/ppt/theme/theme2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2.xml" ContentType="application/vnd.openxmlformats-officedocument.theme+xml"/>
  <Override PartName="/ppt/slideLayouts/slideLayout45.xml" ContentType="application/vnd.openxmlformats-officedocument.presentationml.slideLayout+xml"/>
  <Override PartName="/ppt/theme/theme23.xml" ContentType="application/vnd.openxmlformats-officedocument.theme+xml"/>
  <Override PartName="/ppt/slideLayouts/slideLayout4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slideLayouts/slideLayout47.xml" ContentType="application/vnd.openxmlformats-officedocument.presentationml.slideLayout+xml"/>
  <Override PartName="/ppt/theme/theme26.xml" ContentType="application/vnd.openxmlformats-officedocument.theme+xml"/>
  <Override PartName="/ppt/slideLayouts/slideLayout48.xml" ContentType="application/vnd.openxmlformats-officedocument.presentationml.slideLayout+xml"/>
  <Override PartName="/ppt/theme/theme27.xml" ContentType="application/vnd.openxmlformats-officedocument.theme+xml"/>
  <Override PartName="/ppt/slideLayouts/slideLayout49.xml" ContentType="application/vnd.openxmlformats-officedocument.presentationml.slideLayout+xml"/>
  <Override PartName="/ppt/theme/theme28.xml" ContentType="application/vnd.openxmlformats-officedocument.theme+xml"/>
  <Override PartName="/ppt/slideLayouts/slideLayout50.xml" ContentType="application/vnd.openxmlformats-officedocument.presentationml.slideLayout+xml"/>
  <Override PartName="/ppt/theme/theme2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0.xml" ContentType="application/vnd.openxmlformats-officedocument.theme+xml"/>
  <Override PartName="/ppt/slideLayouts/slideLayout62.xml" ContentType="application/vnd.openxmlformats-officedocument.presentationml.slideLayout+xml"/>
  <Override PartName="/ppt/theme/theme31.xml" ContentType="application/vnd.openxmlformats-officedocument.theme+xml"/>
  <Override PartName="/ppt/slideLayouts/slideLayout63.xml" ContentType="application/vnd.openxmlformats-officedocument.presentationml.slideLayout+xml"/>
  <Override PartName="/ppt/theme/theme32.xml" ContentType="application/vnd.openxmlformats-officedocument.theme+xml"/>
  <Override PartName="/ppt/slideLayouts/slideLayout64.xml" ContentType="application/vnd.openxmlformats-officedocument.presentationml.slideLayout+xml"/>
  <Override PartName="/ppt/theme/theme33.xml" ContentType="application/vnd.openxmlformats-officedocument.theme+xml"/>
  <Override PartName="/ppt/slideLayouts/slideLayout65.xml" ContentType="application/vnd.openxmlformats-officedocument.presentationml.slideLayout+xml"/>
  <Override PartName="/ppt/theme/theme34.xml" ContentType="application/vnd.openxmlformats-officedocument.theme+xml"/>
  <Override PartName="/ppt/slideLayouts/slideLayout66.xml" ContentType="application/vnd.openxmlformats-officedocument.presentationml.slideLayout+xml"/>
  <Override PartName="/ppt/theme/theme35.xml" ContentType="application/vnd.openxmlformats-officedocument.theme+xml"/>
  <Override PartName="/ppt/slideLayouts/slideLayout67.xml" ContentType="application/vnd.openxmlformats-officedocument.presentationml.slideLayout+xml"/>
  <Override PartName="/ppt/theme/theme36.xml" ContentType="application/vnd.openxmlformats-officedocument.theme+xml"/>
  <Override PartName="/ppt/slideLayouts/slideLayout6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slideLayouts/slideLayout69.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slideLayouts/slideLayout70.xml" ContentType="application/vnd.openxmlformats-officedocument.presentationml.slideLayout+xml"/>
  <Override PartName="/ppt/theme/theme4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2.xml" ContentType="application/vnd.openxmlformats-officedocument.theme+xml"/>
  <Override PartName="/ppt/slideLayouts/slideLayout73.xml" ContentType="application/vnd.openxmlformats-officedocument.presentationml.slideLayout+xml"/>
  <Override PartName="/ppt/theme/theme43.xml" ContentType="application/vnd.openxmlformats-officedocument.theme+xml"/>
  <Override PartName="/ppt/slideLayouts/slideLayout74.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slideLayouts/slideLayout75.xml" ContentType="application/vnd.openxmlformats-officedocument.presentationml.slideLayout+xml"/>
  <Override PartName="/ppt/theme/theme46.xml" ContentType="application/vnd.openxmlformats-officedocument.theme+xml"/>
  <Override PartName="/ppt/slideLayouts/slideLayout76.xml" ContentType="application/vnd.openxmlformats-officedocument.presentationml.slideLayout+xml"/>
  <Override PartName="/ppt/theme/theme47.xml" ContentType="application/vnd.openxmlformats-officedocument.theme+xml"/>
  <Override PartName="/ppt/slideLayouts/slideLayout77.xml" ContentType="application/vnd.openxmlformats-officedocument.presentationml.slideLayout+xml"/>
  <Override PartName="/ppt/theme/theme48.xml" ContentType="application/vnd.openxmlformats-officedocument.theme+xml"/>
  <Override PartName="/ppt/slideLayouts/slideLayout78.xml" ContentType="application/vnd.openxmlformats-officedocument.presentationml.slideLayout+xml"/>
  <Override PartName="/ppt/theme/theme4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0.xml" ContentType="application/vnd.openxmlformats-officedocument.theme+xml"/>
  <Override PartName="/ppt/slideLayouts/slideLayout90.xml" ContentType="application/vnd.openxmlformats-officedocument.presentationml.slideLayout+xml"/>
  <Override PartName="/ppt/theme/theme51.xml" ContentType="application/vnd.openxmlformats-officedocument.theme+xml"/>
  <Override PartName="/ppt/slideLayouts/slideLayout91.xml" ContentType="application/vnd.openxmlformats-officedocument.presentationml.slideLayout+xml"/>
  <Override PartName="/ppt/theme/theme52.xml" ContentType="application/vnd.openxmlformats-officedocument.theme+xml"/>
  <Override PartName="/ppt/slideLayouts/slideLayout92.xml" ContentType="application/vnd.openxmlformats-officedocument.presentationml.slideLayout+xml"/>
  <Override PartName="/ppt/theme/theme53.xml" ContentType="application/vnd.openxmlformats-officedocument.theme+xml"/>
  <Override PartName="/ppt/slideLayouts/slideLayout93.xml" ContentType="application/vnd.openxmlformats-officedocument.presentationml.slideLayout+xml"/>
  <Override PartName="/ppt/theme/theme54.xml" ContentType="application/vnd.openxmlformats-officedocument.theme+xml"/>
  <Override PartName="/ppt/slideLayouts/slideLayout94.xml" ContentType="application/vnd.openxmlformats-officedocument.presentationml.slideLayout+xml"/>
  <Override PartName="/ppt/theme/theme55.xml" ContentType="application/vnd.openxmlformats-officedocument.theme+xml"/>
  <Override PartName="/ppt/slideLayouts/slideLayout95.xml" ContentType="application/vnd.openxmlformats-officedocument.presentationml.slideLayout+xml"/>
  <Override PartName="/ppt/theme/theme56.xml" ContentType="application/vnd.openxmlformats-officedocument.theme+xml"/>
  <Override PartName="/ppt/slideLayouts/slideLayout96.xml" ContentType="application/vnd.openxmlformats-officedocument.presentationml.slideLayout+xml"/>
  <Override PartName="/ppt/theme/theme57.xml" ContentType="application/vnd.openxmlformats-officedocument.theme+xml"/>
  <Override PartName="/ppt/theme/theme58.xml" ContentType="application/vnd.openxmlformats-officedocument.theme+xml"/>
  <Override PartName="/ppt/slideLayouts/slideLayout97.xml" ContentType="application/vnd.openxmlformats-officedocument.presentationml.slideLayout+xml"/>
  <Override PartName="/ppt/theme/theme59.xml" ContentType="application/vnd.openxmlformats-officedocument.theme+xml"/>
  <Override PartName="/ppt/theme/theme60.xml" ContentType="application/vnd.openxmlformats-officedocument.theme+xml"/>
  <Override PartName="/ppt/slideLayouts/slideLayout98.xml" ContentType="application/vnd.openxmlformats-officedocument.presentationml.slideLayout+xml"/>
  <Override PartName="/ppt/theme/theme61.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2.xml" ContentType="application/vnd.openxmlformats-officedocument.theme+xml"/>
  <Override PartName="/ppt/slideLayouts/slideLayout101.xml" ContentType="application/vnd.openxmlformats-officedocument.presentationml.slideLayout+xml"/>
  <Override PartName="/ppt/theme/theme63.xml" ContentType="application/vnd.openxmlformats-officedocument.theme+xml"/>
  <Override PartName="/ppt/slideLayouts/slideLayout102.xml" ContentType="application/vnd.openxmlformats-officedocument.presentationml.slideLayout+xml"/>
  <Override PartName="/ppt/theme/theme64.xml" ContentType="application/vnd.openxmlformats-officedocument.theme+xml"/>
  <Override PartName="/ppt/theme/theme65.xml" ContentType="application/vnd.openxmlformats-officedocument.theme+xml"/>
  <Override PartName="/ppt/slideLayouts/slideLayout103.xml" ContentType="application/vnd.openxmlformats-officedocument.presentationml.slideLayout+xml"/>
  <Override PartName="/ppt/theme/theme66.xml" ContentType="application/vnd.openxmlformats-officedocument.theme+xml"/>
  <Override PartName="/ppt/slideLayouts/slideLayout104.xml" ContentType="application/vnd.openxmlformats-officedocument.presentationml.slideLayout+xml"/>
  <Override PartName="/ppt/theme/theme67.xml" ContentType="application/vnd.openxmlformats-officedocument.theme+xml"/>
  <Override PartName="/ppt/slideLayouts/slideLayout105.xml" ContentType="application/vnd.openxmlformats-officedocument.presentationml.slideLayout+xml"/>
  <Override PartName="/ppt/theme/theme68.xml" ContentType="application/vnd.openxmlformats-officedocument.theme+xml"/>
  <Override PartName="/ppt/slideLayouts/slideLayout106.xml" ContentType="application/vnd.openxmlformats-officedocument.presentationml.slideLayout+xml"/>
  <Override PartName="/ppt/theme/theme6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0.xml" ContentType="application/vnd.openxmlformats-officedocument.theme+xml"/>
  <Override PartName="/ppt/slideLayouts/slideLayout118.xml" ContentType="application/vnd.openxmlformats-officedocument.presentationml.slideLayout+xml"/>
  <Override PartName="/ppt/theme/theme71.xml" ContentType="application/vnd.openxmlformats-officedocument.theme+xml"/>
  <Override PartName="/ppt/slideLayouts/slideLayout119.xml" ContentType="application/vnd.openxmlformats-officedocument.presentationml.slideLayout+xml"/>
  <Override PartName="/ppt/theme/theme72.xml" ContentType="application/vnd.openxmlformats-officedocument.theme+xml"/>
  <Override PartName="/ppt/slideLayouts/slideLayout120.xml" ContentType="application/vnd.openxmlformats-officedocument.presentationml.slideLayout+xml"/>
  <Override PartName="/ppt/theme/theme73.xml" ContentType="application/vnd.openxmlformats-officedocument.theme+xml"/>
  <Override PartName="/ppt/slideLayouts/slideLayout121.xml" ContentType="application/vnd.openxmlformats-officedocument.presentationml.slideLayout+xml"/>
  <Override PartName="/ppt/theme/theme74.xml" ContentType="application/vnd.openxmlformats-officedocument.theme+xml"/>
  <Override PartName="/ppt/slideLayouts/slideLayout122.xml" ContentType="application/vnd.openxmlformats-officedocument.presentationml.slideLayout+xml"/>
  <Override PartName="/ppt/theme/theme75.xml" ContentType="application/vnd.openxmlformats-officedocument.theme+xml"/>
  <Override PartName="/ppt/slideLayouts/slideLayout123.xml" ContentType="application/vnd.openxmlformats-officedocument.presentationml.slideLayout+xml"/>
  <Override PartName="/ppt/theme/theme76.xml" ContentType="application/vnd.openxmlformats-officedocument.theme+xml"/>
  <Override PartName="/ppt/slideLayouts/slideLayout124.xml" ContentType="application/vnd.openxmlformats-officedocument.presentationml.slideLayout+xml"/>
  <Override PartName="/ppt/theme/theme77.xml" ContentType="application/vnd.openxmlformats-officedocument.theme+xml"/>
  <Override PartName="/ppt/theme/theme78.xml" ContentType="application/vnd.openxmlformats-officedocument.theme+xml"/>
  <Override PartName="/ppt/slideLayouts/slideLayout125.xml" ContentType="application/vnd.openxmlformats-officedocument.presentationml.slideLayout+xml"/>
  <Override PartName="/ppt/theme/theme79.xml" ContentType="application/vnd.openxmlformats-officedocument.theme+xml"/>
  <Override PartName="/ppt/theme/theme80.xml" ContentType="application/vnd.openxmlformats-officedocument.theme+xml"/>
  <Override PartName="/ppt/slideLayouts/slideLayout126.xml" ContentType="application/vnd.openxmlformats-officedocument.presentationml.slideLayout+xml"/>
  <Override PartName="/ppt/theme/theme8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6" r:id="rId3"/>
    <p:sldMasterId id="2147483678" r:id="rId4"/>
    <p:sldMasterId id="2147483680" r:id="rId5"/>
    <p:sldMasterId id="2147483681" r:id="rId6"/>
    <p:sldMasterId id="2147483683" r:id="rId7"/>
    <p:sldMasterId id="2147483685" r:id="rId8"/>
    <p:sldMasterId id="2147483687" r:id="rId9"/>
    <p:sldMasterId id="2147483689" r:id="rId10"/>
    <p:sldMasterId id="2147483701" r:id="rId11"/>
    <p:sldMasterId id="2147483703" r:id="rId12"/>
    <p:sldMasterId id="2147483705" r:id="rId13"/>
    <p:sldMasterId id="2147483707" r:id="rId14"/>
    <p:sldMasterId id="2147483709" r:id="rId15"/>
    <p:sldMasterId id="2147483711" r:id="rId16"/>
    <p:sldMasterId id="2147483713" r:id="rId17"/>
    <p:sldMasterId id="2147483715" r:id="rId18"/>
    <p:sldMasterId id="2147483716" r:id="rId19"/>
    <p:sldMasterId id="2147483718" r:id="rId20"/>
    <p:sldMasterId id="2147483719" r:id="rId21"/>
    <p:sldMasterId id="2147483721" r:id="rId22"/>
    <p:sldMasterId id="2147483724" r:id="rId23"/>
    <p:sldMasterId id="2147483726" r:id="rId24"/>
    <p:sldMasterId id="2147483728" r:id="rId25"/>
    <p:sldMasterId id="2147483729" r:id="rId26"/>
    <p:sldMasterId id="2147483731" r:id="rId27"/>
    <p:sldMasterId id="2147483733" r:id="rId28"/>
    <p:sldMasterId id="2147483735" r:id="rId29"/>
    <p:sldMasterId id="2147483737" r:id="rId30"/>
    <p:sldMasterId id="2147483749" r:id="rId31"/>
    <p:sldMasterId id="2147483751" r:id="rId32"/>
    <p:sldMasterId id="2147483753" r:id="rId33"/>
    <p:sldMasterId id="2147483755" r:id="rId34"/>
    <p:sldMasterId id="2147483757" r:id="rId35"/>
    <p:sldMasterId id="2147483759" r:id="rId36"/>
    <p:sldMasterId id="2147483761" r:id="rId37"/>
    <p:sldMasterId id="2147483763" r:id="rId38"/>
    <p:sldMasterId id="2147483764" r:id="rId39"/>
    <p:sldMasterId id="2147483766" r:id="rId40"/>
    <p:sldMasterId id="2147483767" r:id="rId41"/>
    <p:sldMasterId id="2147483769" r:id="rId42"/>
    <p:sldMasterId id="2147483772" r:id="rId43"/>
    <p:sldMasterId id="2147483774" r:id="rId44"/>
    <p:sldMasterId id="2147483776" r:id="rId45"/>
    <p:sldMasterId id="2147483777" r:id="rId46"/>
    <p:sldMasterId id="2147483779" r:id="rId47"/>
    <p:sldMasterId id="2147483781" r:id="rId48"/>
    <p:sldMasterId id="2147483783" r:id="rId49"/>
    <p:sldMasterId id="2147483785" r:id="rId50"/>
    <p:sldMasterId id="2147483797" r:id="rId51"/>
    <p:sldMasterId id="2147483799" r:id="rId52"/>
    <p:sldMasterId id="2147483801" r:id="rId53"/>
    <p:sldMasterId id="2147483803" r:id="rId54"/>
    <p:sldMasterId id="2147483805" r:id="rId55"/>
    <p:sldMasterId id="2147483807" r:id="rId56"/>
    <p:sldMasterId id="2147483809" r:id="rId57"/>
    <p:sldMasterId id="2147483811" r:id="rId58"/>
    <p:sldMasterId id="2147483812" r:id="rId59"/>
    <p:sldMasterId id="2147483814" r:id="rId60"/>
    <p:sldMasterId id="2147483815" r:id="rId61"/>
    <p:sldMasterId id="2147483817" r:id="rId62"/>
    <p:sldMasterId id="2147483820" r:id="rId63"/>
    <p:sldMasterId id="2147483822" r:id="rId64"/>
    <p:sldMasterId id="2147483824" r:id="rId65"/>
    <p:sldMasterId id="2147483825" r:id="rId66"/>
    <p:sldMasterId id="2147483827" r:id="rId67"/>
    <p:sldMasterId id="2147483829" r:id="rId68"/>
    <p:sldMasterId id="2147483831" r:id="rId69"/>
    <p:sldMasterId id="2147483833" r:id="rId70"/>
    <p:sldMasterId id="2147483845" r:id="rId71"/>
    <p:sldMasterId id="2147483847" r:id="rId72"/>
    <p:sldMasterId id="2147483849" r:id="rId73"/>
    <p:sldMasterId id="2147483851" r:id="rId74"/>
    <p:sldMasterId id="2147483853" r:id="rId75"/>
    <p:sldMasterId id="2147483855" r:id="rId76"/>
    <p:sldMasterId id="2147483857" r:id="rId77"/>
    <p:sldMasterId id="2147483859" r:id="rId78"/>
    <p:sldMasterId id="2147483860" r:id="rId79"/>
    <p:sldMasterId id="2147483862" r:id="rId80"/>
    <p:sldMasterId id="2147483863" r:id="rId81"/>
  </p:sldMasterIdLst>
  <p:sldIdLst>
    <p:sldId id="256" r:id="rId82"/>
    <p:sldId id="257" r:id="rId83"/>
    <p:sldId id="258" r:id="rId84"/>
    <p:sldId id="286" r:id="rId85"/>
    <p:sldId id="260" r:id="rId86"/>
    <p:sldId id="261" r:id="rId87"/>
    <p:sldId id="263" r:id="rId88"/>
    <p:sldId id="264" r:id="rId89"/>
    <p:sldId id="265" r:id="rId90"/>
    <p:sldId id="266" r:id="rId91"/>
    <p:sldId id="267" r:id="rId92"/>
    <p:sldId id="268" r:id="rId93"/>
    <p:sldId id="269" r:id="rId94"/>
    <p:sldId id="270" r:id="rId95"/>
    <p:sldId id="272" r:id="rId96"/>
    <p:sldId id="271" r:id="rId97"/>
    <p:sldId id="273" r:id="rId98"/>
    <p:sldId id="274" r:id="rId99"/>
    <p:sldId id="275" r:id="rId100"/>
    <p:sldId id="276" r:id="rId101"/>
    <p:sldId id="277" r:id="rId102"/>
    <p:sldId id="278" r:id="rId103"/>
    <p:sldId id="279" r:id="rId104"/>
    <p:sldId id="288" r:id="rId105"/>
    <p:sldId id="280" r:id="rId106"/>
    <p:sldId id="284" r:id="rId107"/>
    <p:sldId id="283" r:id="rId108"/>
    <p:sldId id="262" r:id="rId109"/>
    <p:sldId id="281" r:id="rId110"/>
    <p:sldId id="282" r:id="rId11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04" autoAdjust="0"/>
    <p:restoredTop sz="94660"/>
  </p:normalViewPr>
  <p:slideViewPr>
    <p:cSldViewPr>
      <p:cViewPr varScale="1">
        <p:scale>
          <a:sx n="71" d="100"/>
          <a:sy n="71" d="100"/>
        </p:scale>
        <p:origin x="-19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3.xml"/><Relationship Id="rId89" Type="http://schemas.openxmlformats.org/officeDocument/2006/relationships/slide" Target="slides/slide8.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2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87" Type="http://schemas.openxmlformats.org/officeDocument/2006/relationships/slide" Target="slides/slide6.xml"/><Relationship Id="rId102" Type="http://schemas.openxmlformats.org/officeDocument/2006/relationships/slide" Target="slides/slide21.xml"/><Relationship Id="rId110" Type="http://schemas.openxmlformats.org/officeDocument/2006/relationships/slide" Target="slides/slide29.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1.xml"/><Relationship Id="rId90" Type="http://schemas.openxmlformats.org/officeDocument/2006/relationships/slide" Target="slides/slide9.xml"/><Relationship Id="rId95" Type="http://schemas.openxmlformats.org/officeDocument/2006/relationships/slide" Target="slides/slide1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19.xml"/><Relationship Id="rId105" Type="http://schemas.openxmlformats.org/officeDocument/2006/relationships/slide" Target="slides/slide24.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 Target="slides/slide4.xml"/><Relationship Id="rId93" Type="http://schemas.openxmlformats.org/officeDocument/2006/relationships/slide" Target="slides/slide12.xml"/><Relationship Id="rId98" Type="http://schemas.openxmlformats.org/officeDocument/2006/relationships/slide" Target="slides/slide1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22.xml"/><Relationship Id="rId108"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 Target="slides/slide2.xml"/><Relationship Id="rId88" Type="http://schemas.openxmlformats.org/officeDocument/2006/relationships/slide" Target="slides/slide7.xml"/><Relationship Id="rId91" Type="http://schemas.openxmlformats.org/officeDocument/2006/relationships/slide" Target="slides/slide10.xml"/><Relationship Id="rId96" Type="http://schemas.openxmlformats.org/officeDocument/2006/relationships/slide" Target="slides/slide15.xml"/><Relationship Id="rId11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5.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 Target="slides/slide5.xml"/><Relationship Id="rId94" Type="http://schemas.openxmlformats.org/officeDocument/2006/relationships/slide" Target="slides/slide13.xml"/><Relationship Id="rId99" Type="http://schemas.openxmlformats.org/officeDocument/2006/relationships/slide" Target="slides/slide18.xml"/><Relationship Id="rId10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8.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6.xml"/><Relationship Id="rId104" Type="http://schemas.openxmlformats.org/officeDocument/2006/relationships/slide" Target="slides/slide23.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1.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F6FFBC-E47B-45BF-87D0-FBC8CD7C5FB6}" type="slidenum">
              <a:rPr lang="en-US" smtClean="0"/>
              <a:t>‹#›</a:t>
            </a:fld>
            <a:endParaRPr lang="en-US" dirty="0"/>
          </a:p>
        </p:txBody>
      </p:sp>
      <p:sp>
        <p:nvSpPr>
          <p:cNvPr id="7" name="Title 1"/>
          <p:cNvSpPr>
            <a:spLocks noGrp="1"/>
          </p:cNvSpPr>
          <p:nvPr>
            <p:ph type="ctrTitle"/>
          </p:nvPr>
        </p:nvSpPr>
        <p:spPr>
          <a:xfrm>
            <a:off x="914400" y="1143000"/>
            <a:ext cx="7315200" cy="762000"/>
          </a:xfrm>
        </p:spPr>
        <p:txBody>
          <a:bodyPr>
            <a:normAutofit/>
          </a:bodyPr>
          <a:lstStyle>
            <a:lvl1pPr>
              <a:defRPr sz="4000"/>
            </a:lvl1pPr>
          </a:lstStyle>
          <a:p>
            <a:r>
              <a:rPr lang="en-US" smtClean="0"/>
              <a:t>Click to edit Master title style</a:t>
            </a:r>
            <a:endParaRPr lang="en-US" dirty="0"/>
          </a:p>
        </p:txBody>
      </p:sp>
      <p:sp>
        <p:nvSpPr>
          <p:cNvPr id="8" name="Content Placeholder 2"/>
          <p:cNvSpPr>
            <a:spLocks noGrp="1"/>
          </p:cNvSpPr>
          <p:nvPr>
            <p:ph idx="1"/>
          </p:nvPr>
        </p:nvSpPr>
        <p:spPr>
          <a:xfrm>
            <a:off x="914400" y="2133600"/>
            <a:ext cx="73152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F0E1BAB-8A8F-4399-B2FC-A701A552D21B}" type="datetimeFigureOut">
              <a:rPr lang="en-US" smtClean="0">
                <a:solidFill>
                  <a:prstClr val="black">
                    <a:tint val="75000"/>
                  </a:prstClr>
                </a:solidFill>
              </a:rPr>
              <a:pPr/>
              <a:t>8/10/2018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B2E81E-0B88-4138-B200-3684162C333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457200" y="6324600"/>
            <a:ext cx="2057400" cy="365125"/>
          </a:xfrm>
        </p:spPr>
        <p:txBody>
          <a:bodyPr/>
          <a:lstStyle>
            <a:lvl1pPr algn="l">
              <a:defRPr/>
            </a:lvl1pPr>
          </a:lstStyle>
          <a:p>
            <a:fld id="{51D9357E-AB1F-485C-928C-96965A6BE42B}" type="slidenum">
              <a:rPr lang="en-US" smtClean="0"/>
              <a:pPr/>
              <a:t>‹#›</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24600"/>
            <a:ext cx="2286000" cy="365125"/>
          </a:xfrm>
        </p:spPr>
        <p:txBody>
          <a:bodyPr/>
          <a:lstStyle>
            <a:lvl1pPr algn="l">
              <a:defRPr/>
            </a:lvl1pPr>
          </a:lstStyle>
          <a:p>
            <a:fld id="{51D9357E-AB1F-485C-928C-96965A6BE42B}" type="slidenum">
              <a:rPr lang="en-US" smtClean="0"/>
              <a:pPr/>
              <a:t>‹#›</a:t>
            </a:fld>
            <a:endParaRPr lang="en-US"/>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F0E1BAB-8A8F-4399-B2FC-A701A552D21B}" type="datetimeFigureOut">
              <a:rPr lang="en-US" smtClean="0">
                <a:solidFill>
                  <a:prstClr val="black">
                    <a:tint val="75000"/>
                  </a:prstClr>
                </a:solidFill>
              </a:rPr>
              <a:pPr/>
              <a:t>8/10/2018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B2E81E-0B88-4138-B200-3684162C333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9F70FD-5957-493D-A064-4C7DDB418D2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D9F70FD-5957-493D-A064-4C7DDB418D21}" type="datetimeFigureOut">
              <a:rPr lang="en-US" smtClean="0"/>
              <a:t>8/10/2018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457200" y="6324600"/>
            <a:ext cx="2057400" cy="365125"/>
          </a:xfrm>
        </p:spPr>
        <p:txBody>
          <a:bodyPr/>
          <a:lstStyle>
            <a:lvl1pPr algn="l">
              <a:defRPr/>
            </a:lvl1pPr>
          </a:lstStyle>
          <a:p>
            <a:fld id="{51D9357E-AB1F-485C-928C-96965A6BE42B}" type="slidenum">
              <a:rPr lang="en-US" smtClean="0"/>
              <a:pPr/>
              <a:t>‹#›</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24600"/>
            <a:ext cx="2286000" cy="365125"/>
          </a:xfrm>
        </p:spPr>
        <p:txBody>
          <a:bodyPr/>
          <a:lstStyle>
            <a:lvl1pPr algn="l">
              <a:defRPr/>
            </a:lvl1pPr>
          </a:lstStyle>
          <a:p>
            <a:fld id="{51D9357E-AB1F-485C-928C-96965A6BE42B}" type="slidenum">
              <a:rPr lang="en-US" smtClean="0"/>
              <a:pPr/>
              <a:t>‹#›</a:t>
            </a:fld>
            <a:endParaRPr lang="en-US"/>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F0E1BAB-8A8F-4399-B2FC-A701A552D21B}" type="datetimeFigureOut">
              <a:rPr lang="en-US" smtClean="0">
                <a:solidFill>
                  <a:prstClr val="black">
                    <a:tint val="75000"/>
                  </a:prstClr>
                </a:solidFill>
              </a:rPr>
              <a:pPr/>
              <a:t>8/10/2018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B2E81E-0B88-4138-B200-3684162C333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457200" y="6324600"/>
            <a:ext cx="2057400" cy="365125"/>
          </a:xfrm>
        </p:spPr>
        <p:txBody>
          <a:bodyPr/>
          <a:lstStyle>
            <a:lvl1pPr algn="l">
              <a:defRPr/>
            </a:lvl1pPr>
          </a:lstStyle>
          <a:p>
            <a:fld id="{51D9357E-AB1F-485C-928C-96965A6BE42B}" type="slidenum">
              <a:rPr lang="en-US" smtClean="0"/>
              <a:pPr/>
              <a:t>‹#›</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24600"/>
            <a:ext cx="2286000" cy="365125"/>
          </a:xfrm>
        </p:spPr>
        <p:txBody>
          <a:bodyPr/>
          <a:lstStyle>
            <a:lvl1pPr algn="l">
              <a:defRPr/>
            </a:lvl1pPr>
          </a:lstStyle>
          <a:p>
            <a:fld id="{51D9357E-AB1F-485C-928C-96965A6BE42B}" type="slidenum">
              <a:rPr lang="en-US" smtClean="0"/>
              <a:pPr/>
              <a:t>‹#›</a:t>
            </a:fld>
            <a:endParaRPr lang="en-US"/>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F0E1BAB-8A8F-4399-B2FC-A701A552D21B}" type="datetimeFigureOut">
              <a:rPr lang="en-US" smtClean="0">
                <a:solidFill>
                  <a:prstClr val="black">
                    <a:tint val="75000"/>
                  </a:prstClr>
                </a:solidFill>
              </a:rPr>
              <a:pPr/>
              <a:t>8/10/2018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B2E81E-0B88-4138-B200-3684162C333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457200" y="6324600"/>
            <a:ext cx="2057400" cy="365125"/>
          </a:xfrm>
        </p:spPr>
        <p:txBody>
          <a:bodyPr/>
          <a:lstStyle>
            <a:lvl1pPr algn="l">
              <a:defRPr/>
            </a:lvl1pPr>
          </a:lstStyle>
          <a:p>
            <a:fld id="{51D9357E-AB1F-485C-928C-96965A6BE42B}" type="slidenum">
              <a:rPr lang="en-US" smtClean="0"/>
              <a:pPr/>
              <a:t>‹#›</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D9357E-AB1F-485C-928C-96965A6BE4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F70FD-5957-493D-A064-4C7DDB418D21}"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F6FFBC-E47B-45BF-87D0-FBC8CD7C5FB6}" type="slidenum">
              <a:rPr lang="en-US" smtClean="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24600"/>
            <a:ext cx="2286000" cy="365125"/>
          </a:xfrm>
        </p:spPr>
        <p:txBody>
          <a:bodyPr/>
          <a:lstStyle>
            <a:lvl1pPr algn="l">
              <a:defRPr/>
            </a:lvl1pPr>
          </a:lstStyle>
          <a:p>
            <a:fld id="{51D9357E-AB1F-485C-928C-96965A6BE42B}" type="slidenum">
              <a:rPr lang="en-US" smtClean="0"/>
              <a:pPr/>
              <a:t>‹#›</a:t>
            </a:fld>
            <a:endParaRPr lang="en-US"/>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8B52BEB-8326-4DC1-A581-E0F39B2060E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10.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35.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36.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37.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39.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40.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4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45.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46.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47.xml"/><Relationship Id="rId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48.xml"/><Relationship Id="rId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49.xml"/><Relationship Id="rId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9.xml"/><Relationship Id="rId1" Type="http://schemas.openxmlformats.org/officeDocument/2006/relationships/slideLayout" Target="../slideLayouts/slideLayout50.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0.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2.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1.xml"/><Relationship Id="rId1" Type="http://schemas.openxmlformats.org/officeDocument/2006/relationships/slideLayout" Target="../slideLayouts/slideLayout62.xml"/><Relationship Id="rId4" Type="http://schemas.openxmlformats.org/officeDocument/2006/relationships/image" Target="../media/image2.png"/></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2.xml"/><Relationship Id="rId1" Type="http://schemas.openxmlformats.org/officeDocument/2006/relationships/slideLayout" Target="../slideLayouts/slideLayout63.xml"/><Relationship Id="rId4" Type="http://schemas.openxmlformats.org/officeDocument/2006/relationships/image" Target="../media/image2.png"/></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3.xml"/><Relationship Id="rId1" Type="http://schemas.openxmlformats.org/officeDocument/2006/relationships/slideLayout" Target="../slideLayouts/slideLayout64.xml"/><Relationship Id="rId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4.xml"/><Relationship Id="rId1" Type="http://schemas.openxmlformats.org/officeDocument/2006/relationships/slideLayout" Target="../slideLayouts/slideLayout65.xml"/><Relationship Id="rId4" Type="http://schemas.openxmlformats.org/officeDocument/2006/relationships/image" Target="../media/image2.png"/></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5.xml"/><Relationship Id="rId1" Type="http://schemas.openxmlformats.org/officeDocument/2006/relationships/slideLayout" Target="../slideLayouts/slideLayout66.xml"/><Relationship Id="rId4" Type="http://schemas.openxmlformats.org/officeDocument/2006/relationships/image" Target="../media/image2.png"/></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6.xml"/><Relationship Id="rId1" Type="http://schemas.openxmlformats.org/officeDocument/2006/relationships/slideLayout" Target="../slideLayouts/slideLayout67.xml"/><Relationship Id="rId4" Type="http://schemas.openxmlformats.org/officeDocument/2006/relationships/image" Target="../media/image2.png"/></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7.xml"/><Relationship Id="rId1" Type="http://schemas.openxmlformats.org/officeDocument/2006/relationships/slideLayout" Target="../slideLayouts/slideLayout68.xml"/><Relationship Id="rId4" Type="http://schemas.openxmlformats.org/officeDocument/2006/relationships/image" Target="../media/image2.png"/></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9.xml"/><Relationship Id="rId1" Type="http://schemas.openxmlformats.org/officeDocument/2006/relationships/slideLayout" Target="../slideLayouts/slideLayout69.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1.xml"/><Relationship Id="rId1" Type="http://schemas.openxmlformats.org/officeDocument/2006/relationships/slideLayout" Target="../slideLayouts/slideLayout70.xml"/><Relationship Id="rId4" Type="http://schemas.openxmlformats.org/officeDocument/2006/relationships/image" Target="../media/image2.png"/></Relationships>
</file>

<file path=ppt/slideMasters/_rels/slideMaster42.xml.rels><?xml version="1.0" encoding="UTF-8" standalone="yes"?>
<Relationships xmlns="http://schemas.openxmlformats.org/package/2006/relationships"><Relationship Id="rId3" Type="http://schemas.openxmlformats.org/officeDocument/2006/relationships/theme" Target="../theme/theme4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3.xml"/><Relationship Id="rId1" Type="http://schemas.openxmlformats.org/officeDocument/2006/relationships/slideLayout" Target="../slideLayouts/slideLayout73.xml"/><Relationship Id="rId4" Type="http://schemas.openxmlformats.org/officeDocument/2006/relationships/image" Target="../media/image2.png"/></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4.xml"/><Relationship Id="rId1" Type="http://schemas.openxmlformats.org/officeDocument/2006/relationships/slideLayout" Target="../slideLayouts/slideLayout74.xml"/><Relationship Id="rId4" Type="http://schemas.openxmlformats.org/officeDocument/2006/relationships/image" Target="../media/image2.png"/></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6.xml"/><Relationship Id="rId1" Type="http://schemas.openxmlformats.org/officeDocument/2006/relationships/slideLayout" Target="../slideLayouts/slideLayout75.xml"/><Relationship Id="rId4" Type="http://schemas.openxmlformats.org/officeDocument/2006/relationships/image" Target="../media/image2.png"/></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7.xml"/><Relationship Id="rId1" Type="http://schemas.openxmlformats.org/officeDocument/2006/relationships/slideLayout" Target="../slideLayouts/slideLayout76.xml"/><Relationship Id="rId4" Type="http://schemas.openxmlformats.org/officeDocument/2006/relationships/image" Target="../media/image2.png"/></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8.xml"/><Relationship Id="rId1" Type="http://schemas.openxmlformats.org/officeDocument/2006/relationships/slideLayout" Target="../slideLayouts/slideLayout77.xml"/><Relationship Id="rId4" Type="http://schemas.openxmlformats.org/officeDocument/2006/relationships/image" Target="../media/image2.png"/></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9.xml"/><Relationship Id="rId1" Type="http://schemas.openxmlformats.org/officeDocument/2006/relationships/slideLayout" Target="../slideLayouts/slideLayout78.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5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1.xml"/><Relationship Id="rId1" Type="http://schemas.openxmlformats.org/officeDocument/2006/relationships/slideLayout" Target="../slideLayouts/slideLayout90.xml"/><Relationship Id="rId4" Type="http://schemas.openxmlformats.org/officeDocument/2006/relationships/image" Target="../media/image2.png"/></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2.xml"/><Relationship Id="rId1" Type="http://schemas.openxmlformats.org/officeDocument/2006/relationships/slideLayout" Target="../slideLayouts/slideLayout91.xml"/><Relationship Id="rId4" Type="http://schemas.openxmlformats.org/officeDocument/2006/relationships/image" Target="../media/image2.png"/></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3.xml"/><Relationship Id="rId1" Type="http://schemas.openxmlformats.org/officeDocument/2006/relationships/slideLayout" Target="../slideLayouts/slideLayout92.xml"/><Relationship Id="rId4" Type="http://schemas.openxmlformats.org/officeDocument/2006/relationships/image" Target="../media/image2.png"/></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4.xml"/><Relationship Id="rId1" Type="http://schemas.openxmlformats.org/officeDocument/2006/relationships/slideLayout" Target="../slideLayouts/slideLayout93.xml"/><Relationship Id="rId4" Type="http://schemas.openxmlformats.org/officeDocument/2006/relationships/image" Target="../media/image2.png"/></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5.xml"/><Relationship Id="rId1" Type="http://schemas.openxmlformats.org/officeDocument/2006/relationships/slideLayout" Target="../slideLayouts/slideLayout94.xml"/><Relationship Id="rId4" Type="http://schemas.openxmlformats.org/officeDocument/2006/relationships/image" Target="../media/image2.png"/></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6.xml"/><Relationship Id="rId1" Type="http://schemas.openxmlformats.org/officeDocument/2006/relationships/slideLayout" Target="../slideLayouts/slideLayout95.xml"/><Relationship Id="rId4" Type="http://schemas.openxmlformats.org/officeDocument/2006/relationships/image" Target="../media/image2.png"/></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7.xml"/><Relationship Id="rId1" Type="http://schemas.openxmlformats.org/officeDocument/2006/relationships/slideLayout" Target="../slideLayouts/slideLayout96.xml"/><Relationship Id="rId4" Type="http://schemas.openxmlformats.org/officeDocument/2006/relationships/image" Target="../media/image2.png"/></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9.xml"/><Relationship Id="rId1" Type="http://schemas.openxmlformats.org/officeDocument/2006/relationships/slideLayout" Target="../slideLayouts/slideLayout97.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1.xml"/><Relationship Id="rId1" Type="http://schemas.openxmlformats.org/officeDocument/2006/relationships/slideLayout" Target="../slideLayouts/slideLayout98.xml"/><Relationship Id="rId4" Type="http://schemas.openxmlformats.org/officeDocument/2006/relationships/image" Target="../media/image2.png"/></Relationships>
</file>

<file path=ppt/slideMasters/_rels/slideMaster62.xml.rels><?xml version="1.0" encoding="UTF-8" standalone="yes"?>
<Relationships xmlns="http://schemas.openxmlformats.org/package/2006/relationships"><Relationship Id="rId3" Type="http://schemas.openxmlformats.org/officeDocument/2006/relationships/theme" Target="../theme/theme62.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3.xml"/><Relationship Id="rId1" Type="http://schemas.openxmlformats.org/officeDocument/2006/relationships/slideLayout" Target="../slideLayouts/slideLayout101.xml"/><Relationship Id="rId4" Type="http://schemas.openxmlformats.org/officeDocument/2006/relationships/image" Target="../media/image2.png"/></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4.xml"/><Relationship Id="rId1" Type="http://schemas.openxmlformats.org/officeDocument/2006/relationships/slideLayout" Target="../slideLayouts/slideLayout102.xml"/><Relationship Id="rId4" Type="http://schemas.openxmlformats.org/officeDocument/2006/relationships/image" Target="../media/image2.png"/></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6.xml"/><Relationship Id="rId1" Type="http://schemas.openxmlformats.org/officeDocument/2006/relationships/slideLayout" Target="../slideLayouts/slideLayout103.xml"/><Relationship Id="rId4" Type="http://schemas.openxmlformats.org/officeDocument/2006/relationships/image" Target="../media/image2.png"/></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7.xml"/><Relationship Id="rId1" Type="http://schemas.openxmlformats.org/officeDocument/2006/relationships/slideLayout" Target="../slideLayouts/slideLayout104.xml"/><Relationship Id="rId4" Type="http://schemas.openxmlformats.org/officeDocument/2006/relationships/image" Target="../media/image2.png"/></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8.xml"/><Relationship Id="rId1" Type="http://schemas.openxmlformats.org/officeDocument/2006/relationships/slideLayout" Target="../slideLayouts/slideLayout105.xml"/><Relationship Id="rId4" Type="http://schemas.openxmlformats.org/officeDocument/2006/relationships/image" Target="../media/image2.png"/></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9.xml"/><Relationship Id="rId1" Type="http://schemas.openxmlformats.org/officeDocument/2006/relationships/slideLayout" Target="../slideLayouts/slideLayout10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7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2.png"/></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1.xml"/><Relationship Id="rId1" Type="http://schemas.openxmlformats.org/officeDocument/2006/relationships/slideLayout" Target="../slideLayouts/slideLayout118.xml"/><Relationship Id="rId4" Type="http://schemas.openxmlformats.org/officeDocument/2006/relationships/image" Target="../media/image2.png"/></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2.xml"/><Relationship Id="rId1" Type="http://schemas.openxmlformats.org/officeDocument/2006/relationships/slideLayout" Target="../slideLayouts/slideLayout119.xml"/><Relationship Id="rId4" Type="http://schemas.openxmlformats.org/officeDocument/2006/relationships/image" Target="../media/image2.png"/></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3.xml"/><Relationship Id="rId1" Type="http://schemas.openxmlformats.org/officeDocument/2006/relationships/slideLayout" Target="../slideLayouts/slideLayout120.xml"/><Relationship Id="rId4" Type="http://schemas.openxmlformats.org/officeDocument/2006/relationships/image" Target="../media/image2.png"/></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4.xml"/><Relationship Id="rId1" Type="http://schemas.openxmlformats.org/officeDocument/2006/relationships/slideLayout" Target="../slideLayouts/slideLayout121.xml"/><Relationship Id="rId4" Type="http://schemas.openxmlformats.org/officeDocument/2006/relationships/image" Target="../media/image2.png"/></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5.xml"/><Relationship Id="rId1" Type="http://schemas.openxmlformats.org/officeDocument/2006/relationships/slideLayout" Target="../slideLayouts/slideLayout122.xml"/><Relationship Id="rId4" Type="http://schemas.openxmlformats.org/officeDocument/2006/relationships/image" Target="../media/image2.png"/></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6.xml"/><Relationship Id="rId1" Type="http://schemas.openxmlformats.org/officeDocument/2006/relationships/slideLayout" Target="../slideLayouts/slideLayout123.xml"/><Relationship Id="rId4" Type="http://schemas.openxmlformats.org/officeDocument/2006/relationships/image" Target="../media/image2.png"/></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7.xml"/><Relationship Id="rId1" Type="http://schemas.openxmlformats.org/officeDocument/2006/relationships/slideLayout" Target="../slideLayouts/slideLayout124.xml"/><Relationship Id="rId4" Type="http://schemas.openxmlformats.org/officeDocument/2006/relationships/image" Target="../media/image2.png"/></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9.xml"/><Relationship Id="rId1" Type="http://schemas.openxmlformats.org/officeDocument/2006/relationships/slideLayout" Target="../slideLayouts/slideLayout125.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1.xml"/><Relationship Id="rId1" Type="http://schemas.openxmlformats.org/officeDocument/2006/relationships/slideLayout" Target="../slideLayouts/slideLayout126.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F70FD-5957-493D-A064-4C7DDB418D21}" type="datetimeFigureOut">
              <a:rPr lang="en-US" smtClean="0"/>
              <a:t>8/10/2018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6FFBC-E47B-45BF-87D0-FBC8CD7C5FB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424814317"/>
      </p:ext>
    </p:extLst>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75011704"/>
      </p:ext>
    </p:extLst>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60799455"/>
      </p:ext>
    </p:extLst>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591431847"/>
      </p:ext>
    </p:extLst>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851788636"/>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534214165"/>
      </p:ext>
    </p:extLst>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988955528"/>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208023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967158005"/>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508480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865" r:id="rId3"/>
    <p:sldLayoutId id="2147483866" r:id="rId4"/>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277511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50442373"/>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50848085"/>
      </p:ext>
    </p:extLst>
  </p:cSld>
  <p:clrMap bg1="lt1" tx1="dk1" bg2="lt2" tx2="dk2" accent1="accent1" accent2="accent2" accent3="accent3" accent4="accent4" accent5="accent5" accent6="accent6" hlink="hlink" folHlink="folHlink"/>
  <p:sldLayoutIdLst>
    <p:sldLayoutId id="2147483722" r:id="rId1"/>
    <p:sldLayoutId id="2147483723" r:id="rId2"/>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546330709"/>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480367247"/>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2800017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491825536"/>
      </p:ext>
    </p:extLst>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471623802"/>
      </p:ext>
    </p:extLst>
  </p:cSld>
  <p:clrMap bg1="lt1" tx1="dk1" bg2="lt2" tx2="dk2" accent1="accent1" accent2="accent2" accent3="accent3" accent4="accent4" accent5="accent5" accent6="accent6" hlink="hlink" folHlink="folHlink"/>
  <p:sldLayoutIdLst>
    <p:sldLayoutId id="214748373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405662452"/>
      </p:ext>
    </p:extLst>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470709367"/>
      </p:ext>
    </p:extLst>
  </p:cSld>
  <p:clrMap bg1="lt1" tx1="dk1" bg2="lt2" tx2="dk2" accent1="accent1" accent2="accent2" accent3="accent3" accent4="accent4" accent5="accent5" accent6="accent6" hlink="hlink" folHlink="folHlink"/>
  <p:sldLayoutIdLst>
    <p:sldLayoutId id="2147483736"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54633070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424814317"/>
      </p:ext>
    </p:extLst>
  </p:cSld>
  <p:clrMap bg1="lt1" tx1="dk1" bg2="lt2" tx2="dk2" accent1="accent1" accent2="accent2" accent3="accent3" accent4="accent4" accent5="accent5" accent6="accent6" hlink="hlink" folHlink="folHlink"/>
  <p:sldLayoutIdLst>
    <p:sldLayoutId id="214748375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75011704"/>
      </p:ext>
    </p:extLst>
  </p:cSld>
  <p:clrMap bg1="lt1" tx1="dk1" bg2="lt2" tx2="dk2" accent1="accent1" accent2="accent2" accent3="accent3" accent4="accent4" accent5="accent5" accent6="accent6" hlink="hlink" folHlink="folHlink"/>
  <p:sldLayoutIdLst>
    <p:sldLayoutId id="214748375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60799455"/>
      </p:ext>
    </p:extLst>
  </p:cSld>
  <p:clrMap bg1="lt1" tx1="dk1" bg2="lt2" tx2="dk2" accent1="accent1" accent2="accent2" accent3="accent3" accent4="accent4" accent5="accent5" accent6="accent6" hlink="hlink" folHlink="folHlink"/>
  <p:sldLayoutIdLst>
    <p:sldLayoutId id="2147483754"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591431847"/>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851788636"/>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534214165"/>
      </p:ext>
    </p:extLst>
  </p:cSld>
  <p:clrMap bg1="lt1" tx1="dk1" bg2="lt2" tx2="dk2" accent1="accent1" accent2="accent2" accent3="accent3" accent4="accent4" accent5="accent5" accent6="accent6" hlink="hlink" folHlink="folHlink"/>
  <p:sldLayoutIdLst>
    <p:sldLayoutId id="214748376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988955528"/>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208023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967158005"/>
      </p:ext>
    </p:extLst>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480367247"/>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277511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50442373"/>
      </p:ext>
    </p:extLst>
  </p:cSld>
  <p:clrMap bg1="lt1" tx1="dk1" bg2="lt2" tx2="dk2" accent1="accent1" accent2="accent2" accent3="accent3" accent4="accent4" accent5="accent5" accent6="accent6" hlink="hlink" folHlink="folHlink"/>
  <p:sldLayoutIdLst>
    <p:sldLayoutId id="214748376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50848085"/>
      </p:ext>
    </p:extLst>
  </p:cSld>
  <p:clrMap bg1="lt1" tx1="dk1" bg2="lt2" tx2="dk2" accent1="accent1" accent2="accent2" accent3="accent3" accent4="accent4" accent5="accent5" accent6="accent6" hlink="hlink" folHlink="folHlink"/>
  <p:sldLayoutIdLst>
    <p:sldLayoutId id="2147483770" r:id="rId1"/>
    <p:sldLayoutId id="2147483771" r:id="rId2"/>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546330709"/>
      </p:ext>
    </p:extLst>
  </p:cSld>
  <p:clrMap bg1="lt1" tx1="dk1" bg2="lt2" tx2="dk2" accent1="accent1" accent2="accent2" accent3="accent3" accent4="accent4" accent5="accent5" accent6="accent6" hlink="hlink" folHlink="folHlink"/>
  <p:sldLayoutIdLst>
    <p:sldLayoutId id="2147483773"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480367247"/>
      </p:ext>
    </p:extLst>
  </p:cSld>
  <p:clrMap bg1="lt1" tx1="dk1" bg2="lt2" tx2="dk2" accent1="accent1" accent2="accent2" accent3="accent3" accent4="accent4" accent5="accent5" accent6="accent6" hlink="hlink" folHlink="folHlink"/>
  <p:sldLayoutIdLst>
    <p:sldLayoutId id="2147483775"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2800017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491825536"/>
      </p:ext>
    </p:extLst>
  </p:cSld>
  <p:clrMap bg1="lt1" tx1="dk1" bg2="lt2" tx2="dk2" accent1="accent1" accent2="accent2" accent3="accent3" accent4="accent4" accent5="accent5" accent6="accent6" hlink="hlink" folHlink="folHlink"/>
  <p:sldLayoutIdLst>
    <p:sldLayoutId id="214748377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471623802"/>
      </p:ext>
    </p:extLst>
  </p:cSld>
  <p:clrMap bg1="lt1" tx1="dk1" bg2="lt2" tx2="dk2" accent1="accent1" accent2="accent2" accent3="accent3" accent4="accent4" accent5="accent5" accent6="accent6" hlink="hlink" folHlink="folHlink"/>
  <p:sldLayoutIdLst>
    <p:sldLayoutId id="214748378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405662452"/>
      </p:ext>
    </p:extLst>
  </p:cSld>
  <p:clrMap bg1="lt1" tx1="dk1" bg2="lt2" tx2="dk2" accent1="accent1" accent2="accent2" accent3="accent3" accent4="accent4" accent5="accent5" accent6="accent6" hlink="hlink" folHlink="folHlink"/>
  <p:sldLayoutIdLst>
    <p:sldLayoutId id="214748378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470709367"/>
      </p:ext>
    </p:extLst>
  </p:cSld>
  <p:clrMap bg1="lt1" tx1="dk1" bg2="lt2" tx2="dk2" accent1="accent1" accent2="accent2" accent3="accent3" accent4="accent4" accent5="accent5" accent6="accent6" hlink="hlink" folHlink="folHlink"/>
  <p:sldLayoutIdLst>
    <p:sldLayoutId id="2147483784"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2800017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424814317"/>
      </p:ext>
    </p:extLst>
  </p:cSld>
  <p:clrMap bg1="lt1" tx1="dk1" bg2="lt2" tx2="dk2" accent1="accent1" accent2="accent2" accent3="accent3" accent4="accent4" accent5="accent5" accent6="accent6" hlink="hlink" folHlink="folHlink"/>
  <p:sldLayoutIdLst>
    <p:sldLayoutId id="214748379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75011704"/>
      </p:ext>
    </p:extLst>
  </p:cSld>
  <p:clrMap bg1="lt1" tx1="dk1" bg2="lt2" tx2="dk2" accent1="accent1" accent2="accent2" accent3="accent3" accent4="accent4" accent5="accent5" accent6="accent6" hlink="hlink" folHlink="folHlink"/>
  <p:sldLayoutIdLst>
    <p:sldLayoutId id="214748380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60799455"/>
      </p:ext>
    </p:extLst>
  </p:cSld>
  <p:clrMap bg1="lt1" tx1="dk1" bg2="lt2" tx2="dk2" accent1="accent1" accent2="accent2" accent3="accent3" accent4="accent4" accent5="accent5" accent6="accent6" hlink="hlink" folHlink="folHlink"/>
  <p:sldLayoutIdLst>
    <p:sldLayoutId id="2147483802"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591431847"/>
      </p:ext>
    </p:extLst>
  </p:cSld>
  <p:clrMap bg1="lt1" tx1="dk1" bg2="lt2" tx2="dk2" accent1="accent1" accent2="accent2" accent3="accent3" accent4="accent4" accent5="accent5" accent6="accent6" hlink="hlink" folHlink="folHlink"/>
  <p:sldLayoutIdLst>
    <p:sldLayoutId id="2147483804"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851788636"/>
      </p:ext>
    </p:extLst>
  </p:cSld>
  <p:clrMap bg1="lt1" tx1="dk1" bg2="lt2" tx2="dk2" accent1="accent1" accent2="accent2" accent3="accent3" accent4="accent4" accent5="accent5" accent6="accent6" hlink="hlink" folHlink="folHlink"/>
  <p:sldLayoutIdLst>
    <p:sldLayoutId id="2147483806"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534214165"/>
      </p:ext>
    </p:extLst>
  </p:cSld>
  <p:clrMap bg1="lt1" tx1="dk1" bg2="lt2" tx2="dk2" accent1="accent1" accent2="accent2" accent3="accent3" accent4="accent4" accent5="accent5" accent6="accent6" hlink="hlink" folHlink="folHlink"/>
  <p:sldLayoutIdLst>
    <p:sldLayoutId id="214748380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988955528"/>
      </p:ext>
    </p:extLst>
  </p:cSld>
  <p:clrMap bg1="lt1" tx1="dk1" bg2="lt2" tx2="dk2" accent1="accent1" accent2="accent2" accent3="accent3" accent4="accent4" accent5="accent5" accent6="accent6" hlink="hlink" folHlink="folHlink"/>
  <p:sldLayoutIdLst>
    <p:sldLayoutId id="214748381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208023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967158005"/>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491825536"/>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277511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50442373"/>
      </p:ext>
    </p:extLst>
  </p:cSld>
  <p:clrMap bg1="lt1" tx1="dk1" bg2="lt2" tx2="dk2" accent1="accent1" accent2="accent2" accent3="accent3" accent4="accent4" accent5="accent5" accent6="accent6" hlink="hlink" folHlink="folHlink"/>
  <p:sldLayoutIdLst>
    <p:sldLayoutId id="2147483816"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50848085"/>
      </p:ext>
    </p:extLst>
  </p:cSld>
  <p:clrMap bg1="lt1" tx1="dk1" bg2="lt2" tx2="dk2" accent1="accent1" accent2="accent2" accent3="accent3" accent4="accent4" accent5="accent5" accent6="accent6" hlink="hlink" folHlink="folHlink"/>
  <p:sldLayoutIdLst>
    <p:sldLayoutId id="2147483818" r:id="rId1"/>
    <p:sldLayoutId id="2147483819" r:id="rId2"/>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546330709"/>
      </p:ext>
    </p:extLst>
  </p:cSld>
  <p:clrMap bg1="lt1" tx1="dk1" bg2="lt2" tx2="dk2" accent1="accent1" accent2="accent2" accent3="accent3" accent4="accent4" accent5="accent5" accent6="accent6" hlink="hlink" folHlink="folHlink"/>
  <p:sldLayoutIdLst>
    <p:sldLayoutId id="2147483821"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480367247"/>
      </p:ext>
    </p:extLst>
  </p:cSld>
  <p:clrMap bg1="lt1" tx1="dk1" bg2="lt2" tx2="dk2" accent1="accent1" accent2="accent2" accent3="accent3" accent4="accent4" accent5="accent5" accent6="accent6" hlink="hlink" folHlink="folHlink"/>
  <p:sldLayoutIdLst>
    <p:sldLayoutId id="2147483823"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2800017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491825536"/>
      </p:ext>
    </p:extLst>
  </p:cSld>
  <p:clrMap bg1="lt1" tx1="dk1" bg2="lt2" tx2="dk2" accent1="accent1" accent2="accent2" accent3="accent3" accent4="accent4" accent5="accent5" accent6="accent6" hlink="hlink" folHlink="folHlink"/>
  <p:sldLayoutIdLst>
    <p:sldLayoutId id="2147483826"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471623802"/>
      </p:ext>
    </p:extLst>
  </p:cSld>
  <p:clrMap bg1="lt1" tx1="dk1" bg2="lt2" tx2="dk2" accent1="accent1" accent2="accent2" accent3="accent3" accent4="accent4" accent5="accent5" accent6="accent6" hlink="hlink" folHlink="folHlink"/>
  <p:sldLayoutIdLst>
    <p:sldLayoutId id="214748382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405662452"/>
      </p:ext>
    </p:extLst>
  </p:cSld>
  <p:clrMap bg1="lt1" tx1="dk1" bg2="lt2" tx2="dk2" accent1="accent1" accent2="accent2" accent3="accent3" accent4="accent4" accent5="accent5" accent6="accent6" hlink="hlink" folHlink="folHlink"/>
  <p:sldLayoutIdLst>
    <p:sldLayoutId id="2147483830"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470709367"/>
      </p:ext>
    </p:extLst>
  </p:cSld>
  <p:clrMap bg1="lt1" tx1="dk1" bg2="lt2" tx2="dk2" accent1="accent1" accent2="accent2" accent3="accent3" accent4="accent4" accent5="accent5" accent6="accent6" hlink="hlink" folHlink="folHlink"/>
  <p:sldLayoutIdLst>
    <p:sldLayoutId id="214748383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471623802"/>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424814317"/>
      </p:ext>
    </p:extLst>
  </p:cSld>
  <p:clrMap bg1="lt1" tx1="dk1" bg2="lt2" tx2="dk2" accent1="accent1" accent2="accent2" accent3="accent3" accent4="accent4" accent5="accent5" accent6="accent6" hlink="hlink" folHlink="folHlink"/>
  <p:sldLayoutIdLst>
    <p:sldLayoutId id="2147483846"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75011704"/>
      </p:ext>
    </p:extLst>
  </p:cSld>
  <p:clrMap bg1="lt1" tx1="dk1" bg2="lt2" tx2="dk2" accent1="accent1" accent2="accent2" accent3="accent3" accent4="accent4" accent5="accent5" accent6="accent6" hlink="hlink" folHlink="folHlink"/>
  <p:sldLayoutIdLst>
    <p:sldLayoutId id="214748384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60799455"/>
      </p:ext>
    </p:extLst>
  </p:cSld>
  <p:clrMap bg1="lt1" tx1="dk1" bg2="lt2" tx2="dk2" accent1="accent1" accent2="accent2" accent3="accent3" accent4="accent4" accent5="accent5" accent6="accent6" hlink="hlink" folHlink="folHlink"/>
  <p:sldLayoutIdLst>
    <p:sldLayoutId id="2147483850"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591431847"/>
      </p:ext>
    </p:extLst>
  </p:cSld>
  <p:clrMap bg1="lt1" tx1="dk1" bg2="lt2" tx2="dk2" accent1="accent1" accent2="accent2" accent3="accent3" accent4="accent4" accent5="accent5" accent6="accent6" hlink="hlink" folHlink="folHlink"/>
  <p:sldLayoutIdLst>
    <p:sldLayoutId id="2147483852"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1851788636"/>
      </p:ext>
    </p:extLst>
  </p:cSld>
  <p:clrMap bg1="lt1" tx1="dk1" bg2="lt2" tx2="dk2" accent1="accent1" accent2="accent2" accent3="accent3" accent4="accent4" accent5="accent5" accent6="accent6" hlink="hlink" folHlink="folHlink"/>
  <p:sldLayoutIdLst>
    <p:sldLayoutId id="2147483854"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534214165"/>
      </p:ext>
    </p:extLst>
  </p:cSld>
  <p:clrMap bg1="lt1" tx1="dk1" bg2="lt2" tx2="dk2" accent1="accent1" accent2="accent2" accent3="accent3" accent4="accent4" accent5="accent5" accent6="accent6" hlink="hlink" folHlink="folHlink"/>
  <p:sldLayoutIdLst>
    <p:sldLayoutId id="2147483856"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988955528"/>
      </p:ext>
    </p:extLst>
  </p:cSld>
  <p:clrMap bg1="lt1" tx1="dk1" bg2="lt2" tx2="dk2" accent1="accent1" accent2="accent2" accent3="accent3" accent4="accent4" accent5="accent5" accent6="accent6" hlink="hlink" folHlink="folHlink"/>
  <p:sldLayoutIdLst>
    <p:sldLayoutId id="214748385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208023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2967158005"/>
      </p:ext>
    </p:extLst>
  </p:cSld>
  <p:clrMap bg1="lt1" tx1="dk1" bg2="lt2" tx2="dk2" accent1="accent1" accent2="accent2" accent3="accent3" accent4="accent4" accent5="accent5" accent6="accent6" hlink="hlink" folHlink="folHlink"/>
  <p:sldLayoutIdLst>
    <p:sldLayoutId id="2147483861"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3405662452"/>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6277511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50442373"/>
      </p:ext>
    </p:extLst>
  </p:cSld>
  <p:clrMap bg1="lt1" tx1="dk1" bg2="lt2" tx2="dk2" accent1="accent1" accent2="accent2" accent3="accent3" accent4="accent4" accent5="accent5" accent6="accent6" hlink="hlink" folHlink="folHlink"/>
  <p:sldLayoutIdLst>
    <p:sldLayoutId id="2147483864"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60" y="6133630"/>
            <a:ext cx="929640" cy="596519"/>
          </a:xfrm>
          <a:prstGeom prst="rect">
            <a:avLst/>
          </a:prstGeom>
        </p:spPr>
      </p:pic>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endParaRPr lang="en-US" dirty="0"/>
          </a:p>
        </p:txBody>
      </p:sp>
      <p:sp>
        <p:nvSpPr>
          <p:cNvPr id="6" name="Slide Number Placeholder 5"/>
          <p:cNvSpPr>
            <a:spLocks noGrp="1"/>
          </p:cNvSpPr>
          <p:nvPr>
            <p:ph type="sldNum" sz="quarter" idx="4"/>
          </p:nvPr>
        </p:nvSpPr>
        <p:spPr>
          <a:xfrm>
            <a:off x="4114800" y="6400800"/>
            <a:ext cx="914400" cy="27432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fld id="{51D9357E-AB1F-485C-928C-96965A6BE42B}" type="slidenum">
              <a:rPr lang="en-US" smtClean="0"/>
              <a:pPr/>
              <a:t>‹#›</a:t>
            </a:fld>
            <a:endParaRPr lang="en-US" dirty="0"/>
          </a:p>
        </p:txBody>
      </p:sp>
      <p:sp>
        <p:nvSpPr>
          <p:cNvPr id="10" name="Rectangle 9"/>
          <p:cNvSpPr/>
          <p:nvPr/>
        </p:nvSpPr>
        <p:spPr>
          <a:xfrm>
            <a:off x="0" y="-1"/>
            <a:ext cx="9144000" cy="470936"/>
          </a:xfrm>
          <a:prstGeom prst="rect">
            <a:avLst/>
          </a:prstGeom>
          <a:solidFill>
            <a:srgbClr val="00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43200" cy="470934"/>
          </a:xfrm>
          <a:prstGeom prst="rect">
            <a:avLst/>
          </a:prstGeom>
        </p:spPr>
      </p:pic>
    </p:spTree>
    <p:extLst>
      <p:ext uri="{BB962C8B-B14F-4D97-AF65-F5344CB8AC3E}">
        <p14:creationId xmlns:p14="http://schemas.microsoft.com/office/powerpoint/2010/main" val="470709367"/>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www.health.ny.gov/health_care/medicaid/program/update/2012/march12mu.pdf" TargetMode="External"/><Relationship Id="rId2" Type="http://schemas.openxmlformats.org/officeDocument/2006/relationships/hyperlink" Target="https://www.emedny.org/ProviderManuals/AllProviders/PDFS/Information_for_All_Providers-General_Billing.pdf" TargetMode="External"/><Relationship Id="rId1" Type="http://schemas.openxmlformats.org/officeDocument/2006/relationships/slideLayout" Target="../slideLayouts/slideLayout16.xml"/><Relationship Id="rId4" Type="http://schemas.openxmlformats.org/officeDocument/2006/relationships/hyperlink" Target="https://www.emedny.org/ProviderManuals/AllProviders/PDFS/FAQs_on_delayed_claims.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752600"/>
          </a:xfrm>
        </p:spPr>
        <p:txBody>
          <a:bodyPr/>
          <a:lstStyle/>
          <a:p>
            <a:r>
              <a:rPr lang="en-US" sz="4000" dirty="0" smtClean="0"/>
              <a:t>Guide to Timely Billing</a:t>
            </a:r>
            <a:br>
              <a:rPr lang="en-US" sz="4000" dirty="0" smtClean="0"/>
            </a:br>
            <a:r>
              <a:rPr lang="en-US" sz="4000" dirty="0"/>
              <a:t/>
            </a:r>
            <a:br>
              <a:rPr lang="en-US" sz="4000" dirty="0"/>
            </a:br>
            <a:r>
              <a:rPr lang="en-US" sz="2800" dirty="0"/>
              <a:t>Office of Health Insurance Programs (OHIP</a:t>
            </a:r>
            <a:r>
              <a:rPr lang="en-US" sz="2800" dirty="0" smtClean="0"/>
              <a:t>)</a:t>
            </a:r>
            <a:br>
              <a:rPr lang="en-US" sz="2800" dirty="0" smtClean="0"/>
            </a:br>
            <a:r>
              <a:rPr lang="en-US" sz="2800" dirty="0" smtClean="0"/>
              <a:t>Division of OHIP Operations</a:t>
            </a:r>
            <a:br>
              <a:rPr lang="en-US" sz="2800" dirty="0" smtClean="0"/>
            </a:br>
            <a:r>
              <a:rPr lang="en-US" sz="2800" dirty="0" smtClean="0"/>
              <a:t>July 25, 2013</a:t>
            </a:r>
            <a:endParaRPr lang="en-US" sz="2800" dirty="0"/>
          </a:p>
        </p:txBody>
      </p:sp>
      <p:pic>
        <p:nvPicPr>
          <p:cNvPr id="1027" name="Picture 3" descr="C:\Users\ejf05\AppData\Local\Microsoft\Windows\Temporary Internet Files\Content.IE5\5EV3LIM1\MC9102158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0"/>
            <a:ext cx="5791200"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09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1143000"/>
          </a:xfrm>
        </p:spPr>
        <p:txBody>
          <a:bodyPr>
            <a:noAutofit/>
          </a:bodyPr>
          <a:lstStyle/>
          <a:p>
            <a:pPr algn="l"/>
            <a:r>
              <a:rPr lang="en-US" sz="5400" dirty="0"/>
              <a:t/>
            </a:r>
            <a:br>
              <a:rPr lang="en-US" sz="5400" dirty="0"/>
            </a:br>
            <a:r>
              <a:rPr lang="en-US" sz="5400" dirty="0" smtClean="0"/>
              <a:t> </a:t>
            </a:r>
            <a:r>
              <a:rPr lang="en-US" sz="5400" b="1" dirty="0" smtClean="0"/>
              <a:t>4. Delay </a:t>
            </a:r>
            <a:r>
              <a:rPr lang="en-US" sz="5400" b="1" dirty="0"/>
              <a:t>in </a:t>
            </a:r>
            <a:r>
              <a:rPr lang="en-US" sz="5400" b="1" dirty="0" smtClean="0"/>
              <a:t/>
            </a:r>
            <a:br>
              <a:rPr lang="en-US" sz="5400" b="1" dirty="0" smtClean="0"/>
            </a:br>
            <a:r>
              <a:rPr lang="en-US" sz="5400" b="1" dirty="0" smtClean="0"/>
              <a:t> Certifying Provider </a:t>
            </a:r>
            <a:endParaRPr lang="en-US" sz="5400" dirty="0"/>
          </a:p>
        </p:txBody>
      </p:sp>
      <p:sp>
        <p:nvSpPr>
          <p:cNvPr id="3" name="Rectangle 2"/>
          <p:cNvSpPr/>
          <p:nvPr/>
        </p:nvSpPr>
        <p:spPr>
          <a:xfrm>
            <a:off x="762000" y="2743200"/>
            <a:ext cx="7696200" cy="3046988"/>
          </a:xfrm>
          <a:prstGeom prst="rect">
            <a:avLst/>
          </a:prstGeom>
        </p:spPr>
        <p:txBody>
          <a:bodyPr wrap="square">
            <a:spAutoFit/>
          </a:bodyPr>
          <a:lstStyle/>
          <a:p>
            <a:pPr marL="457200" indent="-457200">
              <a:buFont typeface="Arial" pitchFamily="34" charset="0"/>
              <a:buChar char="•"/>
            </a:pPr>
            <a:r>
              <a:rPr lang="en-US" sz="3200" dirty="0" smtClean="0"/>
              <a:t>Valid </a:t>
            </a:r>
            <a:r>
              <a:rPr lang="en-US" sz="3200" dirty="0"/>
              <a:t>when </a:t>
            </a:r>
            <a:r>
              <a:rPr lang="en-US" sz="3200" dirty="0" smtClean="0"/>
              <a:t>delay caused by </a:t>
            </a:r>
            <a:r>
              <a:rPr lang="en-US" sz="3200" dirty="0"/>
              <a:t>change </a:t>
            </a:r>
            <a:r>
              <a:rPr lang="en-US" sz="3200" dirty="0" smtClean="0"/>
              <a:t>in provider’s </a:t>
            </a:r>
            <a:r>
              <a:rPr lang="en-US" sz="3200" dirty="0"/>
              <a:t>enrollment </a:t>
            </a:r>
            <a:r>
              <a:rPr lang="en-US" sz="3200" dirty="0" smtClean="0"/>
              <a:t>status. </a:t>
            </a:r>
          </a:p>
          <a:p>
            <a:pPr marL="457200" indent="-457200">
              <a:buFont typeface="Arial" pitchFamily="34" charset="0"/>
              <a:buChar char="•"/>
            </a:pPr>
            <a:r>
              <a:rPr lang="en-US" sz="3200" dirty="0" smtClean="0"/>
              <a:t>Examples: </a:t>
            </a:r>
            <a:r>
              <a:rPr lang="en-US" sz="3200" dirty="0"/>
              <a:t>provider’s </a:t>
            </a:r>
            <a:r>
              <a:rPr lang="en-US" sz="3200" dirty="0" smtClean="0"/>
              <a:t>specialty, affiliation, accreditation, certification, etc.</a:t>
            </a:r>
          </a:p>
          <a:p>
            <a:pPr marL="457200" indent="-457200">
              <a:buFont typeface="Arial" pitchFamily="34" charset="0"/>
              <a:buChar char="•"/>
            </a:pPr>
            <a:r>
              <a:rPr lang="en-US" sz="3200" dirty="0" smtClean="0"/>
              <a:t>Claim </a:t>
            </a:r>
            <a:r>
              <a:rPr lang="en-US" sz="3200" dirty="0"/>
              <a:t>must be submitted within 30 days from the date of notification. </a:t>
            </a:r>
          </a:p>
        </p:txBody>
      </p:sp>
      <p:pic>
        <p:nvPicPr>
          <p:cNvPr id="5122" name="Picture 2" descr="C:\Users\ejf05\AppData\Local\Microsoft\Windows\Temporary Internet Files\Content.IE5\D175V3AU\MC9004348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09600"/>
            <a:ext cx="1752600"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67700" cy="1752600"/>
          </a:xfrm>
        </p:spPr>
        <p:txBody>
          <a:bodyPr>
            <a:noAutofit/>
          </a:bodyPr>
          <a:lstStyle/>
          <a:p>
            <a:pPr algn="l"/>
            <a:r>
              <a:rPr lang="en-US" sz="5400" b="1" dirty="0" smtClean="0"/>
              <a:t/>
            </a:r>
            <a:br>
              <a:rPr lang="en-US" sz="5400" b="1" dirty="0" smtClean="0"/>
            </a:br>
            <a:r>
              <a:rPr lang="en-US" sz="5400" b="1" dirty="0" smtClean="0"/>
              <a:t>5. Delay </a:t>
            </a:r>
            <a:r>
              <a:rPr lang="en-US" sz="5400" b="1" dirty="0"/>
              <a:t>in </a:t>
            </a:r>
            <a:r>
              <a:rPr lang="en-US" sz="5400" b="1" dirty="0" smtClean="0"/>
              <a:t/>
            </a:r>
            <a:br>
              <a:rPr lang="en-US" sz="5400" b="1" dirty="0" smtClean="0"/>
            </a:br>
            <a:r>
              <a:rPr lang="en-US" sz="5400" b="1" dirty="0" smtClean="0"/>
              <a:t>Supplying Billing </a:t>
            </a:r>
            <a:r>
              <a:rPr lang="en-US" sz="5400" b="1" dirty="0"/>
              <a:t>Forms </a:t>
            </a:r>
            <a:endParaRPr lang="en-US" sz="5400" dirty="0"/>
          </a:p>
        </p:txBody>
      </p:sp>
      <p:sp>
        <p:nvSpPr>
          <p:cNvPr id="3" name="Rectangle 2"/>
          <p:cNvSpPr/>
          <p:nvPr/>
        </p:nvSpPr>
        <p:spPr>
          <a:xfrm>
            <a:off x="711926" y="3276600"/>
            <a:ext cx="7696200" cy="3539430"/>
          </a:xfrm>
          <a:prstGeom prst="rect">
            <a:avLst/>
          </a:prstGeom>
        </p:spPr>
        <p:txBody>
          <a:bodyPr wrap="square">
            <a:spAutoFit/>
          </a:bodyPr>
          <a:lstStyle/>
          <a:p>
            <a:pPr marL="457200" indent="-457200">
              <a:buFont typeface="Arial" pitchFamily="34" charset="0"/>
              <a:buChar char="•"/>
            </a:pPr>
            <a:r>
              <a:rPr lang="en-US" sz="3200" dirty="0" smtClean="0"/>
              <a:t>Applies </a:t>
            </a:r>
            <a:r>
              <a:rPr lang="en-US" sz="3200" dirty="0"/>
              <a:t>to paper claims submitted using non-standard </a:t>
            </a:r>
            <a:r>
              <a:rPr lang="en-US" sz="3200" dirty="0" smtClean="0"/>
              <a:t>forms (no UB-04). </a:t>
            </a:r>
          </a:p>
          <a:p>
            <a:pPr marL="457200" indent="-457200">
              <a:buFont typeface="Arial" pitchFamily="34" charset="0"/>
              <a:buChar char="•"/>
            </a:pPr>
            <a:r>
              <a:rPr lang="en-US" sz="3200" dirty="0" smtClean="0"/>
              <a:t>Electronic </a:t>
            </a:r>
            <a:r>
              <a:rPr lang="en-US" sz="3200" dirty="0"/>
              <a:t>claims will deny when this reason is reported. </a:t>
            </a:r>
            <a:endParaRPr lang="en-US" sz="3200" dirty="0" smtClean="0"/>
          </a:p>
          <a:p>
            <a:pPr marL="457200" indent="-457200">
              <a:buFont typeface="Arial" pitchFamily="34" charset="0"/>
              <a:buChar char="•"/>
            </a:pPr>
            <a:r>
              <a:rPr lang="en-US" sz="3200" dirty="0" smtClean="0"/>
              <a:t>Claims must be submitted within 30 days from the time submission came within provider’s control. </a:t>
            </a:r>
            <a:endParaRPr lang="en-US" sz="3200" dirty="0"/>
          </a:p>
        </p:txBody>
      </p:sp>
      <p:pic>
        <p:nvPicPr>
          <p:cNvPr id="6146" name="Picture 2" descr="C:\Users\ejf05\AppData\Local\Microsoft\Windows\Temporary Internet Files\Content.IE5\5EV3LIM1\MP9004487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766" y="609600"/>
            <a:ext cx="3962400"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1" y="1600200"/>
            <a:ext cx="8229600" cy="1143000"/>
          </a:xfrm>
        </p:spPr>
        <p:txBody>
          <a:bodyPr>
            <a:noAutofit/>
          </a:bodyPr>
          <a:lstStyle/>
          <a:p>
            <a:pPr algn="l"/>
            <a:r>
              <a:rPr lang="en-US" sz="5400" b="1" dirty="0" smtClean="0"/>
              <a:t>6. Delay </a:t>
            </a:r>
            <a:r>
              <a:rPr lang="en-US" sz="5400" b="1" dirty="0"/>
              <a:t>in </a:t>
            </a:r>
            <a:r>
              <a:rPr lang="en-US" sz="5400" b="1" dirty="0" smtClean="0"/>
              <a:t>Delivery </a:t>
            </a:r>
            <a:r>
              <a:rPr lang="en-US" sz="5400" b="1" dirty="0"/>
              <a:t>of Custom-made Appliances </a:t>
            </a:r>
            <a:endParaRPr lang="en-US" sz="5400" dirty="0"/>
          </a:p>
        </p:txBody>
      </p:sp>
      <p:sp>
        <p:nvSpPr>
          <p:cNvPr id="3" name="Rectangle 2"/>
          <p:cNvSpPr/>
          <p:nvPr/>
        </p:nvSpPr>
        <p:spPr>
          <a:xfrm>
            <a:off x="152400" y="4598456"/>
            <a:ext cx="8991600" cy="1569660"/>
          </a:xfrm>
          <a:prstGeom prst="rect">
            <a:avLst/>
          </a:prstGeom>
        </p:spPr>
        <p:txBody>
          <a:bodyPr wrap="square">
            <a:spAutoFit/>
          </a:bodyPr>
          <a:lstStyle/>
          <a:p>
            <a:pPr marL="457200" indent="-457200">
              <a:buFont typeface="Arial" pitchFamily="34" charset="0"/>
              <a:buChar char="•"/>
            </a:pPr>
            <a:r>
              <a:rPr lang="en-US" sz="3200" dirty="0" smtClean="0"/>
              <a:t>This delay reason not </a:t>
            </a:r>
            <a:r>
              <a:rPr lang="en-US" sz="3200" dirty="0"/>
              <a:t>accepted by </a:t>
            </a:r>
            <a:r>
              <a:rPr lang="en-US" sz="3200" dirty="0" smtClean="0"/>
              <a:t>NYS Medicaid.</a:t>
            </a:r>
          </a:p>
          <a:p>
            <a:endParaRPr lang="en-US" sz="3200" dirty="0" smtClean="0"/>
          </a:p>
          <a:p>
            <a:pPr marL="457200" indent="-457200">
              <a:buFont typeface="Arial" pitchFamily="34" charset="0"/>
              <a:buChar char="•"/>
            </a:pPr>
            <a:r>
              <a:rPr lang="en-US" sz="3200" dirty="0" smtClean="0"/>
              <a:t>Claims </a:t>
            </a:r>
            <a:r>
              <a:rPr lang="en-US" sz="3200" dirty="0"/>
              <a:t>will deny when this reason is reported. </a:t>
            </a:r>
          </a:p>
        </p:txBody>
      </p:sp>
      <p:pic>
        <p:nvPicPr>
          <p:cNvPr id="1027" name="Picture 3" descr="C:\Users\ejf05\AppData\Local\Microsoft\Windows\Temporary Internet Files\Content.IE5\P0SIKO5W\MC9004325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266" y="3047999"/>
            <a:ext cx="2133333"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Autofit/>
          </a:bodyPr>
          <a:lstStyle/>
          <a:p>
            <a:pPr algn="l"/>
            <a:r>
              <a:rPr lang="en-US" sz="5400" b="1" dirty="0" smtClean="0"/>
              <a:t>7. Third </a:t>
            </a:r>
            <a:r>
              <a:rPr lang="en-US" sz="5400" b="1" dirty="0"/>
              <a:t>Party </a:t>
            </a:r>
            <a:r>
              <a:rPr lang="en-US" sz="5400" b="1" dirty="0" smtClean="0"/>
              <a:t/>
            </a:r>
            <a:br>
              <a:rPr lang="en-US" sz="5400" b="1" dirty="0" smtClean="0"/>
            </a:br>
            <a:r>
              <a:rPr lang="en-US" sz="5400" dirty="0"/>
              <a:t> </a:t>
            </a:r>
            <a:r>
              <a:rPr lang="en-US" sz="5400" b="1" dirty="0" smtClean="0"/>
              <a:t>Processing </a:t>
            </a:r>
            <a:r>
              <a:rPr lang="en-US" sz="5400" b="1" dirty="0"/>
              <a:t>Delay </a:t>
            </a:r>
            <a:endParaRPr lang="en-US" sz="5400" dirty="0"/>
          </a:p>
        </p:txBody>
      </p:sp>
      <p:sp>
        <p:nvSpPr>
          <p:cNvPr id="3" name="Rectangle 2"/>
          <p:cNvSpPr/>
          <p:nvPr/>
        </p:nvSpPr>
        <p:spPr>
          <a:xfrm>
            <a:off x="152400" y="2438400"/>
            <a:ext cx="8763000" cy="4031873"/>
          </a:xfrm>
          <a:prstGeom prst="rect">
            <a:avLst/>
          </a:prstGeom>
        </p:spPr>
        <p:txBody>
          <a:bodyPr wrap="square">
            <a:spAutoFit/>
          </a:bodyPr>
          <a:lstStyle/>
          <a:p>
            <a:pPr marL="457200" indent="-457200">
              <a:buFont typeface="Arial" pitchFamily="34" charset="0"/>
              <a:buChar char="•"/>
            </a:pPr>
            <a:r>
              <a:rPr lang="en-US" sz="3200" dirty="0" smtClean="0"/>
              <a:t>Claims </a:t>
            </a:r>
            <a:r>
              <a:rPr lang="en-US" sz="3200" dirty="0"/>
              <a:t>must be submitted to Medicare and/or other Third Party Insurance before </a:t>
            </a:r>
            <a:r>
              <a:rPr lang="en-US" sz="3200" dirty="0" smtClean="0"/>
              <a:t>Medicaid</a:t>
            </a:r>
            <a:r>
              <a:rPr lang="en-US" sz="3200" dirty="0"/>
              <a:t>. </a:t>
            </a:r>
          </a:p>
          <a:p>
            <a:pPr marL="457200" indent="-457200">
              <a:buFont typeface="Arial" pitchFamily="34" charset="0"/>
              <a:buChar char="•"/>
            </a:pPr>
            <a:r>
              <a:rPr lang="en-US" sz="3200" dirty="0" smtClean="0"/>
              <a:t>Applies </a:t>
            </a:r>
            <a:r>
              <a:rPr lang="en-US" sz="3200" dirty="0"/>
              <a:t>when processing by Medicare or another payer (a third party insurer) caused </a:t>
            </a:r>
            <a:r>
              <a:rPr lang="en-US" sz="3200" dirty="0" smtClean="0"/>
              <a:t>delay</a:t>
            </a:r>
            <a:r>
              <a:rPr lang="en-US" sz="3200" dirty="0"/>
              <a:t>. </a:t>
            </a:r>
            <a:endParaRPr lang="en-US" sz="3200" dirty="0" smtClean="0"/>
          </a:p>
          <a:p>
            <a:pPr marL="457200" indent="-457200">
              <a:buFont typeface="Arial" pitchFamily="34" charset="0"/>
              <a:buChar char="•"/>
            </a:pPr>
            <a:r>
              <a:rPr lang="en-US" sz="3200" dirty="0" smtClean="0"/>
              <a:t>Claims </a:t>
            </a:r>
            <a:r>
              <a:rPr lang="en-US" sz="3200" dirty="0"/>
              <a:t>must be submitted within 30 days from </a:t>
            </a:r>
            <a:r>
              <a:rPr lang="en-US" sz="3200" dirty="0" smtClean="0"/>
              <a:t>date </a:t>
            </a:r>
            <a:r>
              <a:rPr lang="en-US" sz="3200" dirty="0"/>
              <a:t>submission came within </a:t>
            </a:r>
            <a:r>
              <a:rPr lang="en-US" sz="3200" dirty="0" smtClean="0"/>
              <a:t>provider’s control.</a:t>
            </a:r>
          </a:p>
          <a:p>
            <a:pPr marL="457200" indent="-457200">
              <a:buFont typeface="Arial" pitchFamily="34" charset="0"/>
              <a:buChar char="•"/>
            </a:pPr>
            <a:r>
              <a:rPr lang="en-US" sz="3200" dirty="0" smtClean="0"/>
              <a:t>Paper claims must </a:t>
            </a:r>
            <a:r>
              <a:rPr lang="en-US" sz="3200" dirty="0"/>
              <a:t>include an Explanation of Medical </a:t>
            </a:r>
            <a:r>
              <a:rPr lang="en-US" sz="3200" dirty="0" smtClean="0"/>
              <a:t>Benefits (EOMB). </a:t>
            </a:r>
            <a:endParaRPr lang="en-US" sz="3200" dirty="0"/>
          </a:p>
        </p:txBody>
      </p:sp>
      <p:pic>
        <p:nvPicPr>
          <p:cNvPr id="7173" name="Picture 5" descr="C:\Users\ejf05\AppData\Local\Microsoft\Windows\Temporary Internet Files\Content.IE5\5EV3LIM1\MC9000568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16915"/>
            <a:ext cx="1643177" cy="182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4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11" y="990600"/>
            <a:ext cx="8229600" cy="1143000"/>
          </a:xfrm>
        </p:spPr>
        <p:txBody>
          <a:bodyPr>
            <a:noAutofit/>
          </a:bodyPr>
          <a:lstStyle/>
          <a:p>
            <a:pPr algn="l"/>
            <a:r>
              <a:rPr lang="en-US" sz="5400" b="1" dirty="0" smtClean="0"/>
              <a:t>8. Delay in </a:t>
            </a:r>
            <a:r>
              <a:rPr lang="en-US" sz="5400" b="1" dirty="0"/>
              <a:t>Eligibility </a:t>
            </a:r>
            <a:r>
              <a:rPr lang="en-US" sz="5400" b="1" dirty="0" smtClean="0"/>
              <a:t/>
            </a:r>
            <a:br>
              <a:rPr lang="en-US" sz="5400" b="1" dirty="0" smtClean="0"/>
            </a:br>
            <a:r>
              <a:rPr lang="en-US" sz="5400" b="1" dirty="0" smtClean="0"/>
              <a:t>Determination </a:t>
            </a:r>
            <a:endParaRPr lang="en-US" sz="5400" dirty="0"/>
          </a:p>
        </p:txBody>
      </p:sp>
      <p:sp>
        <p:nvSpPr>
          <p:cNvPr id="3" name="Rectangle 2"/>
          <p:cNvSpPr/>
          <p:nvPr/>
        </p:nvSpPr>
        <p:spPr>
          <a:xfrm>
            <a:off x="418011" y="3124200"/>
            <a:ext cx="8305800" cy="3046988"/>
          </a:xfrm>
          <a:prstGeom prst="rect">
            <a:avLst/>
          </a:prstGeom>
        </p:spPr>
        <p:txBody>
          <a:bodyPr wrap="square">
            <a:spAutoFit/>
          </a:bodyPr>
          <a:lstStyle/>
          <a:p>
            <a:pPr marL="457200" indent="-457200">
              <a:buFont typeface="Arial" pitchFamily="34" charset="0"/>
              <a:buChar char="•"/>
            </a:pPr>
            <a:r>
              <a:rPr lang="en-US" sz="3200" dirty="0" smtClean="0"/>
              <a:t>Valid when beneficiary’s </a:t>
            </a:r>
            <a:r>
              <a:rPr lang="en-US" sz="3200" dirty="0"/>
              <a:t>eligibility date and/or coverage was changed or backdated due to eligibility determination administrative delays, appeals, fair hearings or litigation. </a:t>
            </a:r>
            <a:endParaRPr lang="en-US" sz="3200" dirty="0" smtClean="0"/>
          </a:p>
          <a:p>
            <a:pPr marL="457200" indent="-457200">
              <a:buFont typeface="Arial" pitchFamily="34" charset="0"/>
              <a:buChar char="•"/>
            </a:pPr>
            <a:r>
              <a:rPr lang="en-US" sz="3200" dirty="0" smtClean="0"/>
              <a:t>Claim </a:t>
            </a:r>
            <a:r>
              <a:rPr lang="en-US" sz="3200" dirty="0"/>
              <a:t>must be submitted within 30 days from the date of notification of eligibility. </a:t>
            </a:r>
          </a:p>
        </p:txBody>
      </p:sp>
      <p:pic>
        <p:nvPicPr>
          <p:cNvPr id="9219" name="Picture 3" descr="C:\Users\ejf05\AppData\Local\Microsoft\Windows\Temporary Internet Files\Content.IE5\5EV3LIM1\MP9004118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676400"/>
            <a:ext cx="30480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3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2057400"/>
          </a:xfrm>
        </p:spPr>
        <p:txBody>
          <a:bodyPr>
            <a:noAutofit/>
          </a:bodyPr>
          <a:lstStyle/>
          <a:p>
            <a:pPr algn="r"/>
            <a:r>
              <a:rPr lang="en-US" sz="5400" b="1" dirty="0" smtClean="0"/>
              <a:t/>
            </a:r>
            <a:br>
              <a:rPr lang="en-US" sz="5400" b="1" dirty="0" smtClean="0"/>
            </a:br>
            <a:r>
              <a:rPr lang="en-US" sz="4800" b="1" dirty="0" smtClean="0"/>
              <a:t>9. Original </a:t>
            </a:r>
            <a:r>
              <a:rPr lang="en-US" sz="4800" b="1" dirty="0"/>
              <a:t>Claim Rejected </a:t>
            </a:r>
            <a:r>
              <a:rPr lang="en-US" sz="4800" b="1" dirty="0" smtClean="0"/>
              <a:t/>
            </a:r>
            <a:br>
              <a:rPr lang="en-US" sz="4800" b="1" dirty="0" smtClean="0"/>
            </a:br>
            <a:r>
              <a:rPr lang="en-US" sz="4800" b="1" dirty="0" smtClean="0"/>
              <a:t>or </a:t>
            </a:r>
            <a:r>
              <a:rPr lang="en-US" sz="4800" b="1" dirty="0"/>
              <a:t>Denied Due to </a:t>
            </a:r>
            <a:r>
              <a:rPr lang="en-US" sz="4800" b="1" dirty="0" smtClean="0"/>
              <a:t>Reason </a:t>
            </a:r>
            <a:r>
              <a:rPr lang="en-US" sz="4800" b="1" dirty="0"/>
              <a:t>Unrelated to the </a:t>
            </a:r>
            <a:r>
              <a:rPr lang="en-US" sz="4800" b="1" dirty="0" smtClean="0"/>
              <a:t>Billing Limitation </a:t>
            </a:r>
            <a:r>
              <a:rPr lang="en-US" sz="4800" b="1" dirty="0"/>
              <a:t>Rules </a:t>
            </a:r>
            <a:endParaRPr lang="en-US" sz="4800" dirty="0"/>
          </a:p>
        </p:txBody>
      </p:sp>
      <p:sp>
        <p:nvSpPr>
          <p:cNvPr id="3" name="Rectangle 2"/>
          <p:cNvSpPr/>
          <p:nvPr/>
        </p:nvSpPr>
        <p:spPr>
          <a:xfrm>
            <a:off x="76200" y="3505200"/>
            <a:ext cx="9144000" cy="3046988"/>
          </a:xfrm>
          <a:prstGeom prst="rect">
            <a:avLst/>
          </a:prstGeom>
        </p:spPr>
        <p:txBody>
          <a:bodyPr wrap="square">
            <a:spAutoFit/>
          </a:bodyPr>
          <a:lstStyle/>
          <a:p>
            <a:pPr marL="457200" indent="-457200">
              <a:buFont typeface="Arial" pitchFamily="34" charset="0"/>
              <a:buChar char="•"/>
            </a:pPr>
            <a:r>
              <a:rPr lang="en-US" sz="3200" dirty="0" smtClean="0"/>
              <a:t>Valid </a:t>
            </a:r>
            <a:r>
              <a:rPr lang="en-US" sz="3200" dirty="0"/>
              <a:t>for resubmitted claims when </a:t>
            </a:r>
            <a:r>
              <a:rPr lang="en-US" sz="3200" dirty="0" smtClean="0"/>
              <a:t>original </a:t>
            </a:r>
            <a:r>
              <a:rPr lang="en-US" sz="3200" dirty="0"/>
              <a:t>claim and any resubmissions were submitted </a:t>
            </a:r>
            <a:r>
              <a:rPr lang="en-US" sz="3200" dirty="0" smtClean="0"/>
              <a:t>timely </a:t>
            </a:r>
            <a:r>
              <a:rPr lang="en-US" sz="3200" dirty="0"/>
              <a:t>and </a:t>
            </a:r>
            <a:r>
              <a:rPr lang="en-US" sz="3200" dirty="0" smtClean="0"/>
              <a:t>were </a:t>
            </a:r>
            <a:r>
              <a:rPr lang="en-US" sz="3200" dirty="0"/>
              <a:t>not denied or rejected for timeliness edits. </a:t>
            </a:r>
            <a:endParaRPr lang="en-US" sz="3200" dirty="0" smtClean="0"/>
          </a:p>
          <a:p>
            <a:pPr marL="457200" indent="-457200">
              <a:buFont typeface="Arial" pitchFamily="34" charset="0"/>
              <a:buChar char="•"/>
            </a:pPr>
            <a:r>
              <a:rPr lang="en-US" sz="3200" dirty="0" smtClean="0"/>
              <a:t>Corrected </a:t>
            </a:r>
            <a:r>
              <a:rPr lang="en-US" sz="3200" dirty="0"/>
              <a:t>claim must be submitted within 60 days of the date of notification. </a:t>
            </a:r>
            <a:endParaRPr lang="en-US" sz="3200" dirty="0" smtClean="0"/>
          </a:p>
          <a:p>
            <a:pPr marL="457200" indent="-457200">
              <a:buFont typeface="Arial" pitchFamily="34" charset="0"/>
              <a:buChar char="•"/>
            </a:pPr>
            <a:r>
              <a:rPr lang="en-US" sz="3200" dirty="0" smtClean="0"/>
              <a:t>Delay </a:t>
            </a:r>
            <a:r>
              <a:rPr lang="en-US" sz="3200" dirty="0"/>
              <a:t>reason is invalid for adjustments.</a:t>
            </a:r>
          </a:p>
        </p:txBody>
      </p:sp>
      <p:pic>
        <p:nvPicPr>
          <p:cNvPr id="10242" name="Picture 2" descr="C:\Users\ejf05\AppData\Local\Microsoft\Windows\Temporary Internet Files\Content.IE5\L5WXOZ5R\MC9000788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 y="990600"/>
            <a:ext cx="137636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0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915400" cy="1905000"/>
          </a:xfrm>
        </p:spPr>
        <p:txBody>
          <a:bodyPr>
            <a:noAutofit/>
          </a:bodyPr>
          <a:lstStyle/>
          <a:p>
            <a:pPr algn="l"/>
            <a:r>
              <a:rPr lang="en-US" sz="5400" b="1" dirty="0" smtClean="0"/>
              <a:t>10. Administrative </a:t>
            </a:r>
            <a:r>
              <a:rPr lang="en-US" sz="5400" b="1" dirty="0"/>
              <a:t>Delay </a:t>
            </a:r>
            <a:r>
              <a:rPr lang="en-US" sz="5400" b="1" dirty="0" smtClean="0"/>
              <a:t/>
            </a:r>
            <a:br>
              <a:rPr lang="en-US" sz="5400" b="1" dirty="0" smtClean="0"/>
            </a:br>
            <a:r>
              <a:rPr lang="en-US" sz="5400" b="1" dirty="0" smtClean="0"/>
              <a:t>in </a:t>
            </a:r>
            <a:r>
              <a:rPr lang="en-US" sz="5400" b="1" dirty="0"/>
              <a:t>the </a:t>
            </a:r>
            <a:r>
              <a:rPr lang="en-US" sz="5400" b="1" dirty="0" smtClean="0"/>
              <a:t>Prior </a:t>
            </a:r>
            <a:br>
              <a:rPr lang="en-US" sz="5400" b="1" dirty="0" smtClean="0"/>
            </a:br>
            <a:r>
              <a:rPr lang="en-US" sz="5400" b="1" dirty="0" smtClean="0"/>
              <a:t>Approval </a:t>
            </a:r>
            <a:r>
              <a:rPr lang="en-US" sz="5400" b="1" dirty="0"/>
              <a:t>Process </a:t>
            </a:r>
            <a:endParaRPr lang="en-US" sz="5400" dirty="0"/>
          </a:p>
        </p:txBody>
      </p:sp>
      <p:sp>
        <p:nvSpPr>
          <p:cNvPr id="3" name="Rectangle 2"/>
          <p:cNvSpPr/>
          <p:nvPr/>
        </p:nvSpPr>
        <p:spPr>
          <a:xfrm>
            <a:off x="0" y="3392119"/>
            <a:ext cx="9144000" cy="3539430"/>
          </a:xfrm>
          <a:prstGeom prst="rect">
            <a:avLst/>
          </a:prstGeom>
        </p:spPr>
        <p:txBody>
          <a:bodyPr wrap="square">
            <a:spAutoFit/>
          </a:bodyPr>
          <a:lstStyle/>
          <a:p>
            <a:pPr marL="457200" indent="-457200">
              <a:buFont typeface="Arial" pitchFamily="34" charset="0"/>
              <a:buChar char="•"/>
            </a:pPr>
            <a:r>
              <a:rPr lang="en-US" sz="3200" dirty="0" smtClean="0"/>
              <a:t>Applies </a:t>
            </a:r>
            <a:r>
              <a:rPr lang="en-US" sz="3200" dirty="0"/>
              <a:t>only to services/supplies requiring prior approval where prior approval is granted after the date of service due to administrative appeals, fair hearings or </a:t>
            </a:r>
            <a:r>
              <a:rPr lang="en-US" sz="3200" dirty="0" smtClean="0"/>
              <a:t>litigation</a:t>
            </a:r>
          </a:p>
          <a:p>
            <a:pPr marL="457200" indent="-457200">
              <a:buFont typeface="Arial" pitchFamily="34" charset="0"/>
              <a:buChar char="•"/>
            </a:pPr>
            <a:r>
              <a:rPr lang="en-US" sz="3200" dirty="0" smtClean="0"/>
              <a:t>Valid </a:t>
            </a:r>
            <a:r>
              <a:rPr lang="en-US" sz="3200" dirty="0"/>
              <a:t>if </a:t>
            </a:r>
            <a:r>
              <a:rPr lang="en-US" sz="3200" dirty="0" smtClean="0"/>
              <a:t>claim </a:t>
            </a:r>
            <a:r>
              <a:rPr lang="en-US" sz="3200" dirty="0"/>
              <a:t>ages over 90 days during this process</a:t>
            </a:r>
            <a:r>
              <a:rPr lang="en-US" sz="3200" dirty="0" smtClean="0"/>
              <a:t>.</a:t>
            </a:r>
          </a:p>
          <a:p>
            <a:pPr marL="457200" indent="-457200">
              <a:buFont typeface="Arial" pitchFamily="34" charset="0"/>
              <a:buChar char="•"/>
            </a:pPr>
            <a:r>
              <a:rPr lang="en-US" sz="3200" dirty="0" smtClean="0"/>
              <a:t>Claims </a:t>
            </a:r>
            <a:r>
              <a:rPr lang="en-US" sz="3200" dirty="0"/>
              <a:t>must be submitted within 30 </a:t>
            </a:r>
            <a:r>
              <a:rPr lang="en-US" sz="3200" dirty="0" smtClean="0"/>
              <a:t>days</a:t>
            </a:r>
          </a:p>
          <a:p>
            <a:r>
              <a:rPr lang="en-US" sz="3200" dirty="0"/>
              <a:t> </a:t>
            </a:r>
            <a:r>
              <a:rPr lang="en-US" sz="3200" dirty="0" smtClean="0"/>
              <a:t>     </a:t>
            </a:r>
            <a:r>
              <a:rPr lang="en-US" sz="3200" dirty="0"/>
              <a:t>from the time of notification. </a:t>
            </a:r>
          </a:p>
        </p:txBody>
      </p:sp>
      <p:pic>
        <p:nvPicPr>
          <p:cNvPr id="11266" name="Picture 2" descr="C:\Users\ejf05\AppData\Local\Microsoft\Windows\Temporary Internet Files\Content.IE5\G7DX2DJT\MC9003346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524000"/>
            <a:ext cx="1592885" cy="186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6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Autofit/>
          </a:bodyPr>
          <a:lstStyle/>
          <a:p>
            <a:pPr algn="l"/>
            <a:r>
              <a:rPr lang="en-US" sz="5400" b="1" dirty="0" smtClean="0"/>
              <a:t>11. Other</a:t>
            </a:r>
            <a:endParaRPr lang="en-US" sz="5400" dirty="0"/>
          </a:p>
        </p:txBody>
      </p:sp>
      <p:sp>
        <p:nvSpPr>
          <p:cNvPr id="3" name="Rectangle 2"/>
          <p:cNvSpPr/>
          <p:nvPr/>
        </p:nvSpPr>
        <p:spPr>
          <a:xfrm>
            <a:off x="304800" y="1905000"/>
            <a:ext cx="8839200" cy="4801314"/>
          </a:xfrm>
          <a:prstGeom prst="rect">
            <a:avLst/>
          </a:prstGeom>
        </p:spPr>
        <p:txBody>
          <a:bodyPr wrap="square">
            <a:spAutoFit/>
          </a:bodyPr>
          <a:lstStyle/>
          <a:p>
            <a:endParaRPr lang="en-US" sz="3200" dirty="0" smtClean="0"/>
          </a:p>
          <a:p>
            <a:r>
              <a:rPr lang="en-US" sz="3200" dirty="0" smtClean="0"/>
              <a:t>Reason </a:t>
            </a:r>
            <a:r>
              <a:rPr lang="en-US" sz="3200" dirty="0"/>
              <a:t>code 11 should </a:t>
            </a:r>
            <a:r>
              <a:rPr lang="en-US" sz="3200" u="sng" dirty="0"/>
              <a:t>only</a:t>
            </a:r>
            <a:r>
              <a:rPr lang="en-US" sz="3200" dirty="0"/>
              <a:t> </a:t>
            </a:r>
            <a:endParaRPr lang="en-US" sz="3200" dirty="0" smtClean="0"/>
          </a:p>
          <a:p>
            <a:r>
              <a:rPr lang="en-US" sz="3200" dirty="0" smtClean="0"/>
              <a:t>be </a:t>
            </a:r>
            <a:r>
              <a:rPr lang="en-US" sz="3200" dirty="0"/>
              <a:t>used </a:t>
            </a:r>
            <a:r>
              <a:rPr lang="en-US" sz="3200" dirty="0" smtClean="0"/>
              <a:t>for </a:t>
            </a:r>
            <a:r>
              <a:rPr lang="en-US" sz="3200" dirty="0"/>
              <a:t>one of the following reasons</a:t>
            </a:r>
            <a:r>
              <a:rPr lang="en-US" sz="3200" dirty="0" smtClean="0"/>
              <a:t>:</a:t>
            </a:r>
          </a:p>
          <a:p>
            <a:endParaRPr lang="en-US" sz="3200" dirty="0" smtClean="0"/>
          </a:p>
          <a:p>
            <a:r>
              <a:rPr lang="en-US" sz="3200" dirty="0" smtClean="0"/>
              <a:t>A - Adjustment/Recoupment of </a:t>
            </a:r>
            <a:r>
              <a:rPr lang="en-US" sz="3200" dirty="0"/>
              <a:t>Paid </a:t>
            </a:r>
            <a:r>
              <a:rPr lang="en-US" sz="3200" dirty="0" smtClean="0"/>
              <a:t>Claim</a:t>
            </a:r>
            <a:r>
              <a:rPr lang="en-US" sz="3200" dirty="0"/>
              <a:t/>
            </a:r>
            <a:br>
              <a:rPr lang="en-US" sz="3200" dirty="0"/>
            </a:br>
            <a:r>
              <a:rPr lang="en-US" sz="3200" dirty="0"/>
              <a:t>B - Audit Directed Replacement of a Voided Claim</a:t>
            </a:r>
            <a:br>
              <a:rPr lang="en-US" sz="3200" dirty="0"/>
            </a:br>
            <a:r>
              <a:rPr lang="en-US" sz="3200" dirty="0"/>
              <a:t>C - Provider Initiated Replacement of a Voided </a:t>
            </a:r>
            <a:r>
              <a:rPr lang="en-US" sz="3200" dirty="0" smtClean="0"/>
              <a:t>Claim</a:t>
            </a:r>
            <a:r>
              <a:rPr lang="en-US" sz="3200" dirty="0"/>
              <a:t/>
            </a:r>
            <a:br>
              <a:rPr lang="en-US" sz="3200" dirty="0"/>
            </a:br>
            <a:r>
              <a:rPr lang="en-US" sz="3200" dirty="0"/>
              <a:t>D - Interrupted Maternity Care</a:t>
            </a:r>
            <a:br>
              <a:rPr lang="en-US" sz="3200" dirty="0"/>
            </a:br>
            <a:r>
              <a:rPr lang="en-US" sz="3200" dirty="0"/>
              <a:t>E - IPRO Denial/Reversal</a:t>
            </a:r>
            <a:r>
              <a:rPr lang="en-US" dirty="0"/>
              <a:t/>
            </a:r>
            <a:br>
              <a:rPr lang="en-US" dirty="0"/>
            </a:br>
            <a:endParaRPr lang="en-US" dirty="0"/>
          </a:p>
        </p:txBody>
      </p:sp>
      <p:pic>
        <p:nvPicPr>
          <p:cNvPr id="12290" name="Picture 2" descr="C:\Users\ejf05\AppData\Local\Microsoft\Windows\Temporary Internet Files\Content.IE5\L5WXOZ5R\MC9003589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85800"/>
            <a:ext cx="2514600" cy="198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9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10439400" cy="533400"/>
          </a:xfrm>
        </p:spPr>
        <p:txBody>
          <a:bodyPr>
            <a:normAutofit fontScale="90000"/>
          </a:bodyPr>
          <a:lstStyle/>
          <a:p>
            <a:pPr algn="l"/>
            <a:r>
              <a:rPr lang="en-US" sz="5400" b="1" dirty="0" smtClean="0"/>
              <a:t>11. Other -</a:t>
            </a:r>
            <a:br>
              <a:rPr lang="en-US" sz="5400" b="1" dirty="0" smtClean="0"/>
            </a:br>
            <a:r>
              <a:rPr lang="en-US" sz="5400" b="1" dirty="0" smtClean="0"/>
              <a:t>A -</a:t>
            </a:r>
            <a:r>
              <a:rPr lang="en-US" sz="4800" dirty="0" smtClean="0"/>
              <a:t>Adjustment of Paid Claim/   	Recoupment by Managed Care</a:t>
            </a:r>
            <a:endParaRPr lang="en-US" sz="5400" b="1" dirty="0"/>
          </a:p>
        </p:txBody>
      </p:sp>
      <p:sp>
        <p:nvSpPr>
          <p:cNvPr id="3" name="Rectangle 2"/>
          <p:cNvSpPr/>
          <p:nvPr/>
        </p:nvSpPr>
        <p:spPr>
          <a:xfrm>
            <a:off x="386137" y="2438400"/>
            <a:ext cx="8305800" cy="4031873"/>
          </a:xfrm>
          <a:prstGeom prst="rect">
            <a:avLst/>
          </a:prstGeom>
        </p:spPr>
        <p:txBody>
          <a:bodyPr wrap="square">
            <a:spAutoFit/>
          </a:bodyPr>
          <a:lstStyle/>
          <a:p>
            <a:pPr marL="342900" indent="-342900">
              <a:buFont typeface="Arial" pitchFamily="34" charset="0"/>
              <a:buChar char="•"/>
            </a:pPr>
            <a:r>
              <a:rPr lang="en-US" sz="3200" dirty="0" smtClean="0"/>
              <a:t> Paid </a:t>
            </a:r>
            <a:r>
              <a:rPr lang="en-US" sz="3200" dirty="0"/>
              <a:t>claim requiring </a:t>
            </a:r>
            <a:r>
              <a:rPr lang="en-US" sz="3200" dirty="0" smtClean="0"/>
              <a:t>correction/resubmission      through </a:t>
            </a:r>
            <a:r>
              <a:rPr lang="en-US" sz="3200" dirty="0"/>
              <a:t>adjustment or void of original claim for </a:t>
            </a:r>
            <a:r>
              <a:rPr lang="en-US" sz="3200" dirty="0" smtClean="0"/>
              <a:t> a </a:t>
            </a:r>
            <a:r>
              <a:rPr lang="en-US" sz="3200" dirty="0"/>
              <a:t>delay reason not listed above. </a:t>
            </a:r>
            <a:endParaRPr lang="en-US" sz="3200" dirty="0" smtClean="0"/>
          </a:p>
          <a:p>
            <a:pPr marL="457200" indent="-457200">
              <a:buFont typeface="Arial" pitchFamily="34" charset="0"/>
              <a:buChar char="•"/>
            </a:pPr>
            <a:r>
              <a:rPr lang="en-US" sz="3200" dirty="0" smtClean="0"/>
              <a:t>Includes </a:t>
            </a:r>
            <a:r>
              <a:rPr lang="en-US" sz="3200" dirty="0"/>
              <a:t>claims previously paid by a Medicaid Managed Care </a:t>
            </a:r>
            <a:r>
              <a:rPr lang="en-US" sz="3200" dirty="0" smtClean="0"/>
              <a:t>Plan </a:t>
            </a:r>
            <a:r>
              <a:rPr lang="en-US" sz="3200" dirty="0"/>
              <a:t>and later recouped due to retroactive disenrollment from the plan</a:t>
            </a:r>
            <a:r>
              <a:rPr lang="en-US" sz="3200" dirty="0" smtClean="0"/>
              <a:t>.</a:t>
            </a:r>
          </a:p>
          <a:p>
            <a:pPr marL="457200" indent="-457200">
              <a:buFont typeface="Arial" pitchFamily="34" charset="0"/>
              <a:buChar char="•"/>
            </a:pPr>
            <a:r>
              <a:rPr lang="en-US" sz="3200" dirty="0" smtClean="0"/>
              <a:t>Must </a:t>
            </a:r>
            <a:r>
              <a:rPr lang="en-US" sz="3200" dirty="0"/>
              <a:t>be submitted within 60 days of date of notification. </a:t>
            </a:r>
          </a:p>
        </p:txBody>
      </p:sp>
      <p:pic>
        <p:nvPicPr>
          <p:cNvPr id="16386" name="Picture 2" descr="C:\Users\ejf05\AppData\Local\Microsoft\Windows\Temporary Internet Files\Content.IE5\P0SIKO5W\MP9004005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272" y="496387"/>
            <a:ext cx="3048000" cy="64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6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124200"/>
            <a:ext cx="8763000" cy="3539430"/>
          </a:xfrm>
          <a:prstGeom prst="rect">
            <a:avLst/>
          </a:prstGeom>
        </p:spPr>
        <p:txBody>
          <a:bodyPr wrap="square">
            <a:spAutoFit/>
          </a:bodyPr>
          <a:lstStyle/>
          <a:p>
            <a:pPr marL="342900" indent="-342900">
              <a:buFont typeface="Arial" pitchFamily="34" charset="0"/>
              <a:buChar char="•"/>
            </a:pPr>
            <a:r>
              <a:rPr lang="en-US" sz="3200" dirty="0" smtClean="0"/>
              <a:t>An </a:t>
            </a:r>
            <a:r>
              <a:rPr lang="en-US" sz="3200" dirty="0"/>
              <a:t>audit agency </a:t>
            </a:r>
            <a:r>
              <a:rPr lang="en-US" sz="3200" dirty="0" smtClean="0"/>
              <a:t>directed </a:t>
            </a:r>
            <a:r>
              <a:rPr lang="en-US" sz="3200" dirty="0"/>
              <a:t>provider to void an original claim and to resubmit a </a:t>
            </a:r>
            <a:r>
              <a:rPr lang="en-US" sz="3200" dirty="0" smtClean="0"/>
              <a:t>replacement </a:t>
            </a:r>
            <a:r>
              <a:rPr lang="en-US" sz="3200" dirty="0"/>
              <a:t>claim for the same beneficiary </a:t>
            </a:r>
            <a:r>
              <a:rPr lang="en-US" sz="3200" dirty="0" smtClean="0"/>
              <a:t>&amp; </a:t>
            </a:r>
            <a:r>
              <a:rPr lang="en-US" sz="3200" dirty="0"/>
              <a:t>related service</a:t>
            </a:r>
            <a:r>
              <a:rPr lang="en-US" sz="3200" dirty="0" smtClean="0"/>
              <a:t>.</a:t>
            </a:r>
          </a:p>
          <a:p>
            <a:pPr marL="342900" indent="-342900">
              <a:buFont typeface="Arial" pitchFamily="34" charset="0"/>
              <a:buChar char="•"/>
            </a:pPr>
            <a:r>
              <a:rPr lang="en-US" sz="3200" dirty="0" smtClean="0"/>
              <a:t>If Date </a:t>
            </a:r>
            <a:r>
              <a:rPr lang="en-US" sz="3200" dirty="0"/>
              <a:t>of </a:t>
            </a:r>
            <a:r>
              <a:rPr lang="en-US" sz="3200" dirty="0" smtClean="0"/>
              <a:t>Service </a:t>
            </a:r>
            <a:r>
              <a:rPr lang="en-US" sz="3200" dirty="0"/>
              <a:t>is aged over 90 days when the replacement claim is submitted, </a:t>
            </a:r>
            <a:r>
              <a:rPr lang="en-US" sz="3200" dirty="0" smtClean="0"/>
              <a:t>reason B applies</a:t>
            </a:r>
            <a:r>
              <a:rPr lang="en-US" sz="3200" dirty="0"/>
              <a:t>. </a:t>
            </a:r>
            <a:endParaRPr lang="en-US" sz="3200" dirty="0" smtClean="0"/>
          </a:p>
          <a:p>
            <a:pPr marL="342900" indent="-342900">
              <a:buFont typeface="Arial" pitchFamily="34" charset="0"/>
              <a:buChar char="•"/>
            </a:pPr>
            <a:r>
              <a:rPr lang="en-US" sz="3200" dirty="0" smtClean="0"/>
              <a:t>Replacement </a:t>
            </a:r>
            <a:r>
              <a:rPr lang="en-US" sz="3200" dirty="0"/>
              <a:t>claim must be submitted within 60 days from the time of notification. </a:t>
            </a:r>
          </a:p>
        </p:txBody>
      </p:sp>
      <p:sp>
        <p:nvSpPr>
          <p:cNvPr id="4" name="Title 1"/>
          <p:cNvSpPr>
            <a:spLocks noGrp="1"/>
          </p:cNvSpPr>
          <p:nvPr>
            <p:ph type="title"/>
          </p:nvPr>
        </p:nvSpPr>
        <p:spPr>
          <a:xfrm>
            <a:off x="228600" y="1447800"/>
            <a:ext cx="8305800" cy="609600"/>
          </a:xfrm>
        </p:spPr>
        <p:txBody>
          <a:bodyPr>
            <a:normAutofit fontScale="90000"/>
          </a:bodyPr>
          <a:lstStyle/>
          <a:p>
            <a:pPr algn="l"/>
            <a:r>
              <a:rPr lang="en-US" sz="5400" b="1" dirty="0" smtClean="0"/>
              <a:t>11 Other –</a:t>
            </a:r>
            <a:br>
              <a:rPr lang="en-US" sz="5400" b="1" dirty="0" smtClean="0"/>
            </a:br>
            <a:r>
              <a:rPr lang="en-US" sz="5400" b="1" dirty="0" smtClean="0"/>
              <a:t> </a:t>
            </a:r>
            <a:r>
              <a:rPr lang="en-US" sz="4900" b="1" dirty="0" smtClean="0"/>
              <a:t>B - </a:t>
            </a:r>
            <a:r>
              <a:rPr lang="en-US" sz="4900" dirty="0" smtClean="0"/>
              <a:t>Audit </a:t>
            </a:r>
            <a:r>
              <a:rPr lang="en-US" sz="4900" dirty="0"/>
              <a:t>Directed </a:t>
            </a:r>
            <a:r>
              <a:rPr lang="en-US" sz="4900" dirty="0" smtClean="0"/>
              <a:t/>
            </a:r>
            <a:br>
              <a:rPr lang="en-US" sz="4900" dirty="0" smtClean="0"/>
            </a:br>
            <a:r>
              <a:rPr lang="en-US" sz="4900" dirty="0" smtClean="0"/>
              <a:t>       Replacement of</a:t>
            </a:r>
            <a:br>
              <a:rPr lang="en-US" sz="4900" dirty="0" smtClean="0"/>
            </a:br>
            <a:r>
              <a:rPr lang="en-US" sz="4900" dirty="0" smtClean="0"/>
              <a:t>       a Voided </a:t>
            </a:r>
            <a:r>
              <a:rPr lang="en-US" sz="4900" dirty="0"/>
              <a:t>Claim</a:t>
            </a:r>
            <a:endParaRPr lang="en-US" sz="4900" b="1" dirty="0"/>
          </a:p>
        </p:txBody>
      </p:sp>
      <p:pic>
        <p:nvPicPr>
          <p:cNvPr id="15362" name="Picture 2" descr="C:\Users\ejf05\AppData\Local\Microsoft\Windows\Temporary Internet Files\Content.IE5\D175V3AU\MC9000449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762000"/>
            <a:ext cx="2209800" cy="230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2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5486400"/>
          </a:xfrm>
        </p:spPr>
        <p:txBody>
          <a:bodyPr>
            <a:normAutofit fontScale="90000"/>
          </a:bodyPr>
          <a:lstStyle/>
          <a:p>
            <a:pPr algn="l">
              <a:lnSpc>
                <a:spcPct val="150000"/>
              </a:lnSpc>
            </a:pPr>
            <a:r>
              <a:rPr lang="en-US" dirty="0" smtClean="0"/>
              <a:t>1. Introduction</a:t>
            </a:r>
            <a:br>
              <a:rPr lang="en-US" dirty="0" smtClean="0"/>
            </a:br>
            <a:r>
              <a:rPr lang="en-US" dirty="0" smtClean="0"/>
              <a:t>2. Regulations</a:t>
            </a:r>
            <a:br>
              <a:rPr lang="en-US" dirty="0" smtClean="0"/>
            </a:br>
            <a:r>
              <a:rPr lang="en-US" dirty="0" smtClean="0"/>
              <a:t>3. Acceptable Delay Reasons</a:t>
            </a:r>
            <a:br>
              <a:rPr lang="en-US" dirty="0" smtClean="0"/>
            </a:br>
            <a:r>
              <a:rPr lang="en-US" dirty="0" smtClean="0"/>
              <a:t>4. Timeliness Edits</a:t>
            </a:r>
            <a:br>
              <a:rPr lang="en-US" dirty="0" smtClean="0"/>
            </a:br>
            <a:r>
              <a:rPr lang="en-US" dirty="0" smtClean="0"/>
              <a:t>5. Resources</a:t>
            </a:r>
            <a:br>
              <a:rPr lang="en-US" dirty="0" smtClean="0"/>
            </a:br>
            <a:r>
              <a:rPr lang="en-US" dirty="0" smtClean="0"/>
              <a:t>6. </a:t>
            </a:r>
            <a:r>
              <a:rPr lang="en-US" dirty="0"/>
              <a:t>Questions</a:t>
            </a:r>
            <a:r>
              <a:rPr lang="en-US" dirty="0" smtClean="0"/>
              <a:t/>
            </a:r>
            <a:br>
              <a:rPr lang="en-US" dirty="0" smtClean="0"/>
            </a:br>
            <a:endParaRPr lang="en-US" dirty="0"/>
          </a:p>
        </p:txBody>
      </p:sp>
      <p:pic>
        <p:nvPicPr>
          <p:cNvPr id="2051" name="Picture 3" descr="C:\Users\ejf05\AppData\Local\Microsoft\Windows\Temporary Internet Files\Content.IE5\G7DX2DJT\MC9003009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200400"/>
            <a:ext cx="4648200" cy="286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53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82091"/>
            <a:ext cx="9144000" cy="3816429"/>
          </a:xfrm>
          <a:prstGeom prst="rect">
            <a:avLst/>
          </a:prstGeom>
        </p:spPr>
        <p:txBody>
          <a:bodyPr wrap="square">
            <a:spAutoFit/>
          </a:bodyPr>
          <a:lstStyle/>
          <a:p>
            <a:endParaRPr lang="en-US" dirty="0"/>
          </a:p>
          <a:p>
            <a:pPr marL="457200" indent="-457200">
              <a:buFont typeface="Arial" pitchFamily="34" charset="0"/>
              <a:buChar char="•"/>
            </a:pPr>
            <a:r>
              <a:rPr lang="en-US" sz="2800" dirty="0" smtClean="0"/>
              <a:t>Valid when provider</a:t>
            </a:r>
            <a:r>
              <a:rPr lang="en-US" sz="2800" dirty="0"/>
              <a:t>, as part of their internal control and compliance plan, discovers an original claim </a:t>
            </a:r>
            <a:r>
              <a:rPr lang="en-US" sz="2800" dirty="0" smtClean="0"/>
              <a:t>that must be </a:t>
            </a:r>
            <a:r>
              <a:rPr lang="en-US" sz="2800" dirty="0"/>
              <a:t>voided due to an incorrect beneficiary or provider identification (ID) </a:t>
            </a:r>
            <a:r>
              <a:rPr lang="en-US" sz="2800" dirty="0" smtClean="0"/>
              <a:t>number. Claim cannot </a:t>
            </a:r>
            <a:r>
              <a:rPr lang="en-US" sz="2800" dirty="0"/>
              <a:t>be corrected by an adjustment and must be voided. </a:t>
            </a:r>
            <a:endParaRPr lang="en-US" sz="2800" dirty="0" smtClean="0"/>
          </a:p>
          <a:p>
            <a:pPr marL="457200" indent="-457200">
              <a:buFont typeface="Arial" pitchFamily="34" charset="0"/>
              <a:buChar char="•"/>
            </a:pPr>
            <a:r>
              <a:rPr lang="en-US" sz="2800" dirty="0" smtClean="0"/>
              <a:t>Replacement </a:t>
            </a:r>
            <a:r>
              <a:rPr lang="en-US" sz="2800" dirty="0"/>
              <a:t>claim with </a:t>
            </a:r>
            <a:r>
              <a:rPr lang="en-US" sz="2800" dirty="0" smtClean="0"/>
              <a:t>corrected </a:t>
            </a:r>
            <a:r>
              <a:rPr lang="en-US" sz="2800" dirty="0"/>
              <a:t>ID must be submitted within 60 days from </a:t>
            </a:r>
            <a:r>
              <a:rPr lang="en-US" sz="2800" dirty="0" smtClean="0"/>
              <a:t>discovery </a:t>
            </a:r>
            <a:r>
              <a:rPr lang="en-US" sz="2800" dirty="0"/>
              <a:t>of the incorrect ID, but no later than two years from the date of service. </a:t>
            </a:r>
          </a:p>
        </p:txBody>
      </p:sp>
      <p:sp>
        <p:nvSpPr>
          <p:cNvPr id="6" name="Title 1"/>
          <p:cNvSpPr>
            <a:spLocks noGrp="1"/>
          </p:cNvSpPr>
          <p:nvPr>
            <p:ph type="title"/>
          </p:nvPr>
        </p:nvSpPr>
        <p:spPr>
          <a:xfrm>
            <a:off x="476250" y="1295400"/>
            <a:ext cx="8191500" cy="533400"/>
          </a:xfrm>
        </p:spPr>
        <p:txBody>
          <a:bodyPr>
            <a:normAutofit fontScale="90000"/>
          </a:bodyPr>
          <a:lstStyle/>
          <a:p>
            <a:pPr algn="l"/>
            <a:r>
              <a:rPr lang="en-US" sz="5400" b="1" dirty="0" smtClean="0"/>
              <a:t>11. Other – </a:t>
            </a:r>
            <a:br>
              <a:rPr lang="en-US" sz="5400" b="1" dirty="0" smtClean="0"/>
            </a:br>
            <a:r>
              <a:rPr lang="en-US" sz="4900" b="1" dirty="0" smtClean="0"/>
              <a:t>C </a:t>
            </a:r>
            <a:r>
              <a:rPr lang="en-US" sz="4900" dirty="0" smtClean="0"/>
              <a:t>- </a:t>
            </a:r>
            <a:r>
              <a:rPr lang="en-US" sz="4900" dirty="0"/>
              <a:t>Provider Initiated </a:t>
            </a:r>
            <a:r>
              <a:rPr lang="en-US" sz="4900" dirty="0" smtClean="0"/>
              <a:t>Replacement </a:t>
            </a:r>
            <a:r>
              <a:rPr lang="en-US" sz="4900" dirty="0"/>
              <a:t>of a Voided </a:t>
            </a:r>
            <a:r>
              <a:rPr lang="en-US" sz="4900" dirty="0" smtClean="0"/>
              <a:t>claim</a:t>
            </a:r>
            <a:endParaRPr lang="en-US" sz="4900" b="1" dirty="0"/>
          </a:p>
        </p:txBody>
      </p:sp>
      <p:pic>
        <p:nvPicPr>
          <p:cNvPr id="14338" name="Picture 2" descr="C:\Users\ejf05\AppData\Local\Microsoft\Windows\Temporary Internet Files\Content.IE5\G7DX2DJT\MC9001570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860894"/>
            <a:ext cx="1676400" cy="118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468" y="2971800"/>
            <a:ext cx="8540931" cy="3816429"/>
          </a:xfrm>
          <a:prstGeom prst="rect">
            <a:avLst/>
          </a:prstGeom>
        </p:spPr>
        <p:txBody>
          <a:bodyPr wrap="square">
            <a:spAutoFit/>
          </a:bodyPr>
          <a:lstStyle/>
          <a:p>
            <a:endParaRPr lang="en-US" dirty="0"/>
          </a:p>
          <a:p>
            <a:pPr marL="342900" indent="-342900">
              <a:buFont typeface="Arial" pitchFamily="34" charset="0"/>
              <a:buChar char="•"/>
            </a:pPr>
            <a:r>
              <a:rPr lang="en-US" sz="3200" dirty="0" smtClean="0"/>
              <a:t>Use this </a:t>
            </a:r>
            <a:r>
              <a:rPr lang="en-US" sz="3200" dirty="0"/>
              <a:t>reason for prenatal care claims delayed over 90 days because delivery was performed by a physician unaffiliated with the practitioner or </a:t>
            </a:r>
            <a:r>
              <a:rPr lang="en-US" sz="3200" dirty="0" smtClean="0"/>
              <a:t>physician group </a:t>
            </a:r>
            <a:r>
              <a:rPr lang="en-US" sz="3200" dirty="0"/>
              <a:t>who gave the prenatal care. </a:t>
            </a:r>
            <a:endParaRPr lang="en-US" sz="3200" dirty="0" smtClean="0"/>
          </a:p>
          <a:p>
            <a:pPr marL="342900" indent="-342900">
              <a:buFont typeface="Arial" pitchFamily="34" charset="0"/>
              <a:buChar char="•"/>
            </a:pPr>
            <a:r>
              <a:rPr lang="en-US" sz="3200" dirty="0" smtClean="0"/>
              <a:t>Claim </a:t>
            </a:r>
            <a:r>
              <a:rPr lang="en-US" sz="3200" dirty="0"/>
              <a:t>must be submitted within 30 days from the time of </a:t>
            </a:r>
            <a:r>
              <a:rPr lang="en-US" sz="3200" dirty="0" smtClean="0"/>
              <a:t>notification of delivery. </a:t>
            </a:r>
            <a:endParaRPr lang="en-US" sz="3200" dirty="0"/>
          </a:p>
          <a:p>
            <a:pPr marL="342900" indent="-342900">
              <a:buFont typeface="Arial" pitchFamily="34" charset="0"/>
              <a:buChar char="•"/>
            </a:pPr>
            <a:endParaRPr lang="en-US" sz="3200" dirty="0"/>
          </a:p>
        </p:txBody>
      </p:sp>
      <p:sp>
        <p:nvSpPr>
          <p:cNvPr id="6" name="Title 1"/>
          <p:cNvSpPr>
            <a:spLocks noGrp="1"/>
          </p:cNvSpPr>
          <p:nvPr>
            <p:ph type="title"/>
          </p:nvPr>
        </p:nvSpPr>
        <p:spPr>
          <a:xfrm>
            <a:off x="450669" y="1143000"/>
            <a:ext cx="8007531" cy="838200"/>
          </a:xfrm>
        </p:spPr>
        <p:txBody>
          <a:bodyPr>
            <a:normAutofit fontScale="90000"/>
          </a:bodyPr>
          <a:lstStyle/>
          <a:p>
            <a:pPr algn="l"/>
            <a:r>
              <a:rPr lang="en-US" sz="5400" b="1" dirty="0" smtClean="0"/>
              <a:t/>
            </a:r>
            <a:br>
              <a:rPr lang="en-US" sz="5400" b="1" dirty="0" smtClean="0"/>
            </a:br>
            <a:r>
              <a:rPr lang="en-US" sz="5400" b="1" dirty="0" smtClean="0"/>
              <a:t>11. Other – </a:t>
            </a:r>
            <a:br>
              <a:rPr lang="en-US" sz="5400" b="1" dirty="0" smtClean="0"/>
            </a:br>
            <a:r>
              <a:rPr lang="en-US" sz="5400" b="1" dirty="0" smtClean="0"/>
              <a:t>D - </a:t>
            </a:r>
            <a:r>
              <a:rPr lang="en-US" sz="4800" dirty="0"/>
              <a:t>Interrupted Maternity Care</a:t>
            </a:r>
            <a:endParaRPr lang="en-US" sz="5400" b="1" dirty="0"/>
          </a:p>
        </p:txBody>
      </p:sp>
      <p:pic>
        <p:nvPicPr>
          <p:cNvPr id="17410" name="Picture 2" descr="C:\Users\ejf05\AppData\Local\Microsoft\Windows\Temporary Internet Files\Content.IE5\D175V3AU\MC9000245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685800"/>
            <a:ext cx="1741932" cy="129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438400"/>
            <a:ext cx="8001000" cy="2831544"/>
          </a:xfrm>
          <a:prstGeom prst="rect">
            <a:avLst/>
          </a:prstGeom>
        </p:spPr>
        <p:txBody>
          <a:bodyPr wrap="square">
            <a:spAutoFit/>
          </a:bodyPr>
          <a:lstStyle/>
          <a:p>
            <a:endParaRPr lang="en-US" dirty="0"/>
          </a:p>
          <a:p>
            <a:pPr marL="342900" indent="-342900">
              <a:buFont typeface="Arial" pitchFamily="34" charset="0"/>
              <a:buChar char="•"/>
            </a:pPr>
            <a:r>
              <a:rPr lang="en-US" sz="3200" dirty="0"/>
              <a:t>IPRO (Island Peer Review Organization) previously denied the claim, but the denial was reversed on appeal. </a:t>
            </a:r>
            <a:endParaRPr lang="en-US" sz="3200" dirty="0" smtClean="0"/>
          </a:p>
          <a:p>
            <a:pPr marL="342900" indent="-342900">
              <a:buFont typeface="Arial" pitchFamily="34" charset="0"/>
              <a:buChar char="•"/>
            </a:pPr>
            <a:r>
              <a:rPr lang="en-US" sz="3200" dirty="0" smtClean="0"/>
              <a:t>Claim </a:t>
            </a:r>
            <a:r>
              <a:rPr lang="en-US" sz="3200" dirty="0"/>
              <a:t>must be submitted within 30 days from the time of notification from IPRO. </a:t>
            </a:r>
          </a:p>
        </p:txBody>
      </p:sp>
      <p:sp>
        <p:nvSpPr>
          <p:cNvPr id="4" name="Title 1"/>
          <p:cNvSpPr>
            <a:spLocks noGrp="1"/>
          </p:cNvSpPr>
          <p:nvPr>
            <p:ph type="title"/>
          </p:nvPr>
        </p:nvSpPr>
        <p:spPr>
          <a:xfrm>
            <a:off x="419100" y="838200"/>
            <a:ext cx="8229600" cy="990600"/>
          </a:xfrm>
        </p:spPr>
        <p:txBody>
          <a:bodyPr>
            <a:normAutofit fontScale="90000"/>
          </a:bodyPr>
          <a:lstStyle/>
          <a:p>
            <a:pPr algn="l"/>
            <a:r>
              <a:rPr lang="en-US" sz="5400" b="1" dirty="0" smtClean="0"/>
              <a:t>11. Other – </a:t>
            </a:r>
            <a:br>
              <a:rPr lang="en-US" sz="5400" b="1" dirty="0" smtClean="0"/>
            </a:br>
            <a:r>
              <a:rPr lang="en-US" sz="5400" b="1" dirty="0" smtClean="0"/>
              <a:t>E </a:t>
            </a:r>
            <a:r>
              <a:rPr lang="en-US" sz="4800" dirty="0"/>
              <a:t>- IPRO Denial/Reversal</a:t>
            </a:r>
            <a:endParaRPr lang="en-US" sz="5400" b="1" dirty="0"/>
          </a:p>
        </p:txBody>
      </p:sp>
      <p:pic>
        <p:nvPicPr>
          <p:cNvPr id="13315" name="Picture 3" descr="C:\Users\ejf05\AppData\Local\Microsoft\Windows\Temporary Internet Files\Content.IE5\FQTQ1NGW\MC9003590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28802"/>
            <a:ext cx="1417320" cy="180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2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382000" cy="1143000"/>
          </a:xfrm>
        </p:spPr>
        <p:txBody>
          <a:bodyPr>
            <a:noAutofit/>
          </a:bodyPr>
          <a:lstStyle/>
          <a:p>
            <a:pPr algn="l"/>
            <a:r>
              <a:rPr lang="en-US" sz="5400" b="1" dirty="0" smtClean="0"/>
              <a:t>15. Natural </a:t>
            </a:r>
            <a:r>
              <a:rPr lang="en-US" sz="5400" b="1" dirty="0"/>
              <a:t>Disaster</a:t>
            </a:r>
            <a:endParaRPr lang="en-US" sz="5400" dirty="0"/>
          </a:p>
        </p:txBody>
      </p:sp>
      <p:sp>
        <p:nvSpPr>
          <p:cNvPr id="3" name="Rectangle 2"/>
          <p:cNvSpPr/>
          <p:nvPr/>
        </p:nvSpPr>
        <p:spPr>
          <a:xfrm>
            <a:off x="304800" y="2819400"/>
            <a:ext cx="8534400" cy="3539430"/>
          </a:xfrm>
          <a:prstGeom prst="rect">
            <a:avLst/>
          </a:prstGeom>
        </p:spPr>
        <p:txBody>
          <a:bodyPr wrap="square">
            <a:spAutoFit/>
          </a:bodyPr>
          <a:lstStyle/>
          <a:p>
            <a:pPr marL="457200" indent="-457200">
              <a:buFont typeface="Arial" pitchFamily="34" charset="0"/>
              <a:buChar char="•"/>
            </a:pPr>
            <a:r>
              <a:rPr lang="en-US" sz="3200" dirty="0"/>
              <a:t>This delay reason can be used for delays due to natural disaster and is available for only limited use following a declaration of State Disaster Emergency in the provider’s county</a:t>
            </a:r>
            <a:r>
              <a:rPr lang="en-US" sz="3200" dirty="0" smtClean="0"/>
              <a:t>.</a:t>
            </a:r>
          </a:p>
          <a:p>
            <a:pPr marL="457200" indent="-457200">
              <a:buFont typeface="Arial" pitchFamily="34" charset="0"/>
              <a:buChar char="•"/>
            </a:pPr>
            <a:r>
              <a:rPr lang="en-US" sz="3200" dirty="0" smtClean="0"/>
              <a:t>Claims </a:t>
            </a:r>
            <a:r>
              <a:rPr lang="en-US" sz="3200" dirty="0"/>
              <a:t>must be submitted within 30 days from the time submission came within the control of the provider. </a:t>
            </a:r>
          </a:p>
        </p:txBody>
      </p:sp>
      <p:pic>
        <p:nvPicPr>
          <p:cNvPr id="18436" name="Picture 4" descr="C:\Users\ejf05\AppData\Local\Microsoft\Windows\Temporary Internet Files\Content.IE5\L5WXOZ5R\MC9000236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914400"/>
            <a:ext cx="1502862" cy="150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3861"/>
          </a:xfrm>
        </p:spPr>
        <p:txBody>
          <a:bodyPr/>
          <a:lstStyle/>
          <a:p>
            <a:pPr algn="l"/>
            <a:r>
              <a:rPr lang="en-US" dirty="0" smtClean="0"/>
              <a:t>    Updates in Recent Years</a:t>
            </a:r>
            <a:endParaRPr lang="en-US" dirty="0"/>
          </a:p>
        </p:txBody>
      </p:sp>
      <p:pic>
        <p:nvPicPr>
          <p:cNvPr id="7170" name="Picture 2" descr="C:\Users\ejf05\AppData\Local\Microsoft\Windows\Temporary Internet Files\Content.IE5\D175V3AU\MC9001048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57200"/>
            <a:ext cx="1822399" cy="8400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545" y="1297261"/>
            <a:ext cx="8380140" cy="6001643"/>
          </a:xfrm>
          <a:prstGeom prst="rect">
            <a:avLst/>
          </a:prstGeom>
          <a:noFill/>
        </p:spPr>
        <p:txBody>
          <a:bodyPr wrap="square" rtlCol="0">
            <a:spAutoFit/>
          </a:bodyPr>
          <a:lstStyle/>
          <a:p>
            <a:r>
              <a:rPr lang="en-US" sz="2400" dirty="0" smtClean="0"/>
              <a:t>2010 – Existing  “90 Day” Edits  Revised to Validate Delay Reasons</a:t>
            </a:r>
          </a:p>
          <a:p>
            <a:r>
              <a:rPr lang="en-US" dirty="0" smtClean="0"/>
              <a:t> </a:t>
            </a:r>
          </a:p>
          <a:p>
            <a:r>
              <a:rPr lang="en-US" sz="2400" dirty="0" smtClean="0"/>
              <a:t>2011 – Revised Billing Guidelines Published in Provider Manual</a:t>
            </a:r>
          </a:p>
          <a:p>
            <a:endParaRPr lang="en-US" dirty="0" smtClean="0"/>
          </a:p>
          <a:p>
            <a:r>
              <a:rPr lang="en-US" sz="2400" dirty="0" smtClean="0"/>
              <a:t>2011 – New “eMedNY Delay Reason Code Form”</a:t>
            </a:r>
          </a:p>
          <a:p>
            <a:r>
              <a:rPr lang="en-US" sz="2400" dirty="0"/>
              <a:t>	</a:t>
            </a:r>
            <a:r>
              <a:rPr lang="en-US" sz="2400" dirty="0" smtClean="0"/>
              <a:t>(available in July 2011 and required beginning May 2012)</a:t>
            </a:r>
          </a:p>
          <a:p>
            <a:endParaRPr lang="en-US" dirty="0" smtClean="0"/>
          </a:p>
          <a:p>
            <a:r>
              <a:rPr lang="en-US" sz="2400" dirty="0" smtClean="0"/>
              <a:t>2012 – </a:t>
            </a:r>
            <a:r>
              <a:rPr lang="en-US" sz="2400" b="1" u="sng" dirty="0"/>
              <a:t>Adjustments </a:t>
            </a:r>
            <a:r>
              <a:rPr lang="en-US" sz="2400" b="1" u="sng" dirty="0" smtClean="0"/>
              <a:t>to </a:t>
            </a:r>
            <a:r>
              <a:rPr lang="en-US" sz="2400" b="1" u="sng" dirty="0"/>
              <a:t>Paid </a:t>
            </a:r>
            <a:r>
              <a:rPr lang="en-US" sz="2400" b="1" u="sng" dirty="0" smtClean="0"/>
              <a:t>Claims</a:t>
            </a:r>
            <a:r>
              <a:rPr lang="en-US" sz="2400" b="1" dirty="0" smtClean="0"/>
              <a:t> Required </a:t>
            </a:r>
            <a:r>
              <a:rPr lang="en-US" sz="2400" b="1" dirty="0"/>
              <a:t>Delay Reason Code </a:t>
            </a:r>
            <a:r>
              <a:rPr lang="en-US" sz="2400" dirty="0" smtClean="0"/>
              <a:t>	(</a:t>
            </a:r>
            <a:r>
              <a:rPr lang="en-US" sz="2400" dirty="0"/>
              <a:t>April 2012)</a:t>
            </a:r>
          </a:p>
          <a:p>
            <a:endParaRPr lang="en-US" dirty="0"/>
          </a:p>
          <a:p>
            <a:r>
              <a:rPr lang="en-US" sz="2400" dirty="0"/>
              <a:t>2012 – Eight </a:t>
            </a:r>
            <a:r>
              <a:rPr lang="en-US" sz="2400" dirty="0" smtClean="0"/>
              <a:t>New Delay Reason Validation Edits Implemented </a:t>
            </a:r>
          </a:p>
          <a:p>
            <a:r>
              <a:rPr lang="en-US" sz="2400" dirty="0"/>
              <a:t>	</a:t>
            </a:r>
            <a:r>
              <a:rPr lang="en-US" sz="2400" dirty="0" smtClean="0"/>
              <a:t>(phased in April 2012 through April 2013)</a:t>
            </a:r>
          </a:p>
          <a:p>
            <a:endParaRPr lang="en-US" dirty="0" smtClean="0"/>
          </a:p>
          <a:p>
            <a:r>
              <a:rPr lang="en-US" sz="2400" dirty="0" smtClean="0"/>
              <a:t>2013 </a:t>
            </a:r>
            <a:r>
              <a:rPr lang="en-US" sz="2400" dirty="0"/>
              <a:t>–</a:t>
            </a:r>
            <a:r>
              <a:rPr lang="en-US" sz="2400" dirty="0" smtClean="0"/>
              <a:t> </a:t>
            </a:r>
            <a:r>
              <a:rPr lang="en-US" sz="2400" dirty="0"/>
              <a:t>Updated Billing </a:t>
            </a:r>
            <a:r>
              <a:rPr lang="en-US" sz="2400" dirty="0" smtClean="0"/>
              <a:t>Guidelines and FAQs Published</a:t>
            </a:r>
          </a:p>
          <a:p>
            <a:endParaRPr lang="en-US" dirty="0" smtClean="0"/>
          </a:p>
          <a:p>
            <a:r>
              <a:rPr lang="en-US" sz="2400" dirty="0" smtClean="0"/>
              <a:t>2013 – Three new Delay Reason Edits to be Implemented </a:t>
            </a:r>
            <a:endParaRPr lang="en-US" sz="2400" dirty="0"/>
          </a:p>
          <a:p>
            <a:endParaRPr lang="en-US" sz="2400" dirty="0"/>
          </a:p>
        </p:txBody>
      </p:sp>
    </p:spTree>
    <p:extLst>
      <p:ext uri="{BB962C8B-B14F-4D97-AF65-F5344CB8AC3E}">
        <p14:creationId xmlns:p14="http://schemas.microsoft.com/office/powerpoint/2010/main" val="1471376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pPr algn="l"/>
            <a:r>
              <a:rPr lang="en-US" dirty="0" smtClean="0"/>
              <a:t>	Timeliness Edits</a:t>
            </a:r>
            <a:endParaRPr lang="en-US" dirty="0"/>
          </a:p>
        </p:txBody>
      </p:sp>
      <p:sp>
        <p:nvSpPr>
          <p:cNvPr id="3" name="Rectangle 2"/>
          <p:cNvSpPr/>
          <p:nvPr/>
        </p:nvSpPr>
        <p:spPr>
          <a:xfrm>
            <a:off x="352697" y="1905000"/>
            <a:ext cx="8715103" cy="4370427"/>
          </a:xfrm>
          <a:prstGeom prst="rect">
            <a:avLst/>
          </a:prstGeom>
        </p:spPr>
        <p:txBody>
          <a:bodyPr wrap="square">
            <a:spAutoFit/>
          </a:bodyPr>
          <a:lstStyle/>
          <a:p>
            <a:r>
              <a:rPr lang="en-US" sz="2000" b="1" dirty="0" smtClean="0"/>
              <a:t>New Edits for Original and Adjusted Delayed Claims </a:t>
            </a:r>
          </a:p>
          <a:p>
            <a:pPr marL="342900" indent="-342900">
              <a:buFont typeface="Arial" panose="020B0604020202020204" pitchFamily="34" charset="0"/>
              <a:buChar char="•"/>
            </a:pPr>
            <a:r>
              <a:rPr lang="en-US" sz="2000" dirty="0" smtClean="0"/>
              <a:t>OHIP is working </a:t>
            </a:r>
            <a:r>
              <a:rPr lang="en-US" sz="2000" dirty="0"/>
              <a:t>to increase provider compliance with delay reason </a:t>
            </a:r>
            <a:r>
              <a:rPr lang="en-US" sz="2000" dirty="0" smtClean="0"/>
              <a:t>reporting. </a:t>
            </a:r>
          </a:p>
          <a:p>
            <a:endParaRPr lang="en-US" sz="2000" dirty="0"/>
          </a:p>
          <a:p>
            <a:pPr marL="285750" indent="-285750">
              <a:buFont typeface="Arial" panose="020B0604020202020204" pitchFamily="34" charset="0"/>
              <a:buChar char="•"/>
            </a:pPr>
            <a:r>
              <a:rPr lang="en-US" sz="2000" dirty="0" smtClean="0"/>
              <a:t>Enhanced </a:t>
            </a:r>
            <a:r>
              <a:rPr lang="en-US" sz="2000" dirty="0"/>
              <a:t>editing </a:t>
            </a:r>
            <a:r>
              <a:rPr lang="en-US" sz="2000" dirty="0" smtClean="0"/>
              <a:t>checks delay </a:t>
            </a:r>
            <a:r>
              <a:rPr lang="en-US" sz="2000" dirty="0"/>
              <a:t>reason codes used on both original and adjustments to paid </a:t>
            </a:r>
            <a:r>
              <a:rPr lang="en-US" sz="2000" dirty="0" smtClean="0"/>
              <a:t>claims. If the </a:t>
            </a:r>
            <a:r>
              <a:rPr lang="en-US" sz="2000" dirty="0"/>
              <a:t>delay reason reported does not apply, the claim is denied. </a:t>
            </a:r>
            <a:endParaRPr lang="en-US" sz="2000" dirty="0" smtClean="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dirty="0" smtClean="0"/>
              <a:t>Following are new and existing </a:t>
            </a:r>
            <a:r>
              <a:rPr lang="en-US" sz="2000" dirty="0"/>
              <a:t>edits </a:t>
            </a:r>
            <a:r>
              <a:rPr lang="en-US" sz="2000" dirty="0" smtClean="0"/>
              <a:t>created/modified to </a:t>
            </a:r>
            <a:r>
              <a:rPr lang="en-US" sz="2000" dirty="0"/>
              <a:t>verify the validity of Delay Reason Codes reported on both original and adjustments to paid claims. </a:t>
            </a:r>
            <a:endParaRPr lang="en-US" sz="2000" dirty="0" smtClean="0"/>
          </a:p>
          <a:p>
            <a:endParaRPr lang="en-US" dirty="0"/>
          </a:p>
          <a:p>
            <a:pPr marL="342900" indent="-342900">
              <a:buFont typeface="Arial" panose="020B0604020202020204" pitchFamily="34" charset="0"/>
              <a:buChar char="•"/>
            </a:pPr>
            <a:r>
              <a:rPr lang="en-US" sz="2000" dirty="0" smtClean="0"/>
              <a:t>These </a:t>
            </a:r>
            <a:r>
              <a:rPr lang="en-US" sz="2000" dirty="0"/>
              <a:t>edits will translate to Claim Adjustment Reason/Group Code CO 29 (Time Limit for Filing has Expired) and Claim Status Code 718 (Claim/Service Not Submitted within Required Timeframe) or, for Pharmacy, NCPDP Reject Code </a:t>
            </a:r>
            <a:r>
              <a:rPr lang="en-US" sz="2000" dirty="0" smtClean="0"/>
              <a:t>81 (Claim Too Old).</a:t>
            </a:r>
            <a:endParaRPr lang="en-US" sz="2000" dirty="0"/>
          </a:p>
        </p:txBody>
      </p:sp>
      <p:pic>
        <p:nvPicPr>
          <p:cNvPr id="11266" name="Picture 2" descr="C:\Users\ejf05\AppData\Local\Microsoft\Windows\Temporary Internet Files\Content.IE5\70I1JTI7\MC9001571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785470"/>
            <a:ext cx="1814170" cy="15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90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Timeliness Edits</a:t>
            </a:r>
            <a:endParaRPr lang="en-US" dirty="0"/>
          </a:p>
        </p:txBody>
      </p:sp>
      <p:sp>
        <p:nvSpPr>
          <p:cNvPr id="4" name="Rectangle 3"/>
          <p:cNvSpPr/>
          <p:nvPr/>
        </p:nvSpPr>
        <p:spPr>
          <a:xfrm>
            <a:off x="609600" y="2286000"/>
            <a:ext cx="8077200" cy="4154984"/>
          </a:xfrm>
          <a:prstGeom prst="rect">
            <a:avLst/>
          </a:prstGeom>
        </p:spPr>
        <p:txBody>
          <a:bodyPr wrap="square">
            <a:spAutoFit/>
          </a:bodyPr>
          <a:lstStyle/>
          <a:p>
            <a:r>
              <a:rPr lang="en-US" sz="2400" dirty="0" smtClean="0"/>
              <a:t>Original claims and </a:t>
            </a:r>
            <a:r>
              <a:rPr lang="en-US" sz="2400" b="1" u="sng" dirty="0" smtClean="0"/>
              <a:t>Adjustments</a:t>
            </a:r>
            <a:r>
              <a:rPr lang="en-US" sz="2400" b="1" dirty="0" smtClean="0"/>
              <a:t> </a:t>
            </a:r>
            <a:r>
              <a:rPr lang="en-US" sz="2400" dirty="0"/>
              <a:t>to paid </a:t>
            </a:r>
            <a:r>
              <a:rPr lang="en-US" sz="2400" dirty="0" smtClean="0"/>
              <a:t>claims are both</a:t>
            </a:r>
          </a:p>
          <a:p>
            <a:r>
              <a:rPr lang="en-US" sz="2400" dirty="0" smtClean="0"/>
              <a:t>subject </a:t>
            </a:r>
            <a:r>
              <a:rPr lang="en-US" sz="2400" dirty="0"/>
              <a:t>to the following existing </a:t>
            </a:r>
            <a:r>
              <a:rPr lang="en-US" sz="2400" dirty="0" smtClean="0"/>
              <a:t>edits:</a:t>
            </a:r>
          </a:p>
          <a:p>
            <a:endParaRPr lang="en-US" sz="2400" dirty="0"/>
          </a:p>
          <a:p>
            <a:r>
              <a:rPr lang="en-US" sz="2400" b="1" dirty="0"/>
              <a:t>Edit 00068 </a:t>
            </a:r>
            <a:r>
              <a:rPr lang="en-US" sz="2400" dirty="0"/>
              <a:t>- Claim Submission Date not within required time limits (CO 29, Claim Status Code 187, NCPDP Reject 70</a:t>
            </a:r>
            <a:r>
              <a:rPr lang="en-US" sz="2400" dirty="0" smtClean="0"/>
              <a:t>); </a:t>
            </a:r>
          </a:p>
          <a:p>
            <a:endParaRPr lang="en-US" sz="2400" dirty="0"/>
          </a:p>
          <a:p>
            <a:r>
              <a:rPr lang="en-US" sz="2400" b="1" dirty="0"/>
              <a:t>Edit 00658 </a:t>
            </a:r>
            <a:r>
              <a:rPr lang="en-US" sz="2400" dirty="0"/>
              <a:t>- Inpatient claim not submitted within required time limits (CO 29, HIPAA Claim Status Code 188</a:t>
            </a:r>
            <a:r>
              <a:rPr lang="en-US" sz="2400" dirty="0" smtClean="0"/>
              <a:t>); </a:t>
            </a:r>
          </a:p>
          <a:p>
            <a:endParaRPr lang="en-US" sz="2400" dirty="0"/>
          </a:p>
          <a:p>
            <a:r>
              <a:rPr lang="en-US" sz="2400" b="1" dirty="0"/>
              <a:t>Edit 01007 </a:t>
            </a:r>
            <a:r>
              <a:rPr lang="en-US" sz="2400" dirty="0"/>
              <a:t>- Institutional claim not submitted within required time limits (CO 29, HIPAA Claim Status Code 187). </a:t>
            </a:r>
          </a:p>
        </p:txBody>
      </p:sp>
      <p:pic>
        <p:nvPicPr>
          <p:cNvPr id="9218" name="Picture 2" descr="C:\Users\ejf05\AppData\Local\Microsoft\Windows\Temporary Internet Files\Content.IE5\D175V3AU\MC9003682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14" y="814671"/>
            <a:ext cx="1816913" cy="146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533400"/>
            <a:ext cx="8458200" cy="884238"/>
          </a:xfrm>
        </p:spPr>
        <p:txBody>
          <a:bodyPr/>
          <a:lstStyle/>
          <a:p>
            <a:pPr algn="l"/>
            <a:r>
              <a:rPr lang="en-US" dirty="0" smtClean="0"/>
              <a:t> New Timeliness Validation Edits</a:t>
            </a:r>
            <a:endParaRPr lang="en-US" dirty="0"/>
          </a:p>
        </p:txBody>
      </p:sp>
      <p:sp>
        <p:nvSpPr>
          <p:cNvPr id="5" name="Rectangle 4"/>
          <p:cNvSpPr/>
          <p:nvPr/>
        </p:nvSpPr>
        <p:spPr>
          <a:xfrm>
            <a:off x="76200" y="1295400"/>
            <a:ext cx="9372600" cy="5170646"/>
          </a:xfrm>
          <a:prstGeom prst="rect">
            <a:avLst/>
          </a:prstGeom>
        </p:spPr>
        <p:txBody>
          <a:bodyPr wrap="square">
            <a:spAutoFit/>
          </a:bodyPr>
          <a:lstStyle/>
          <a:p>
            <a:pPr>
              <a:lnSpc>
                <a:spcPct val="150000"/>
              </a:lnSpc>
            </a:pPr>
            <a:r>
              <a:rPr lang="en-US" sz="2000" b="1" dirty="0">
                <a:latin typeface="+mj-lt"/>
              </a:rPr>
              <a:t>Edit 02157 </a:t>
            </a:r>
            <a:r>
              <a:rPr lang="en-US" sz="2000" dirty="0">
                <a:latin typeface="+mj-lt"/>
              </a:rPr>
              <a:t>- Delay Reason Code 1 (Proof of Eligibility Unknown) Invalid </a:t>
            </a:r>
            <a:endParaRPr lang="en-US" sz="2000" dirty="0" smtClean="0">
              <a:latin typeface="+mj-lt"/>
            </a:endParaRPr>
          </a:p>
          <a:p>
            <a:pPr>
              <a:lnSpc>
                <a:spcPct val="150000"/>
              </a:lnSpc>
            </a:pPr>
            <a:r>
              <a:rPr lang="en-US" sz="2000" b="1" dirty="0">
                <a:latin typeface="+mj-lt"/>
              </a:rPr>
              <a:t>Edit </a:t>
            </a:r>
            <a:r>
              <a:rPr lang="en-US" sz="2000" b="1" dirty="0" smtClean="0">
                <a:latin typeface="+mj-lt"/>
              </a:rPr>
              <a:t>02158 </a:t>
            </a:r>
            <a:r>
              <a:rPr lang="en-US" sz="2000" dirty="0">
                <a:latin typeface="+mj-lt"/>
              </a:rPr>
              <a:t>- Delay Reason Code </a:t>
            </a:r>
            <a:r>
              <a:rPr lang="en-US" sz="2000" dirty="0" smtClean="0">
                <a:latin typeface="+mj-lt"/>
              </a:rPr>
              <a:t>2 (Litigation) </a:t>
            </a:r>
            <a:r>
              <a:rPr lang="en-US" sz="2000" dirty="0">
                <a:latin typeface="+mj-lt"/>
              </a:rPr>
              <a:t>Invalid </a:t>
            </a:r>
          </a:p>
          <a:p>
            <a:pPr>
              <a:lnSpc>
                <a:spcPct val="150000"/>
              </a:lnSpc>
            </a:pPr>
            <a:r>
              <a:rPr lang="en-US" sz="2000" b="1" dirty="0">
                <a:latin typeface="+mj-lt"/>
              </a:rPr>
              <a:t>Edit </a:t>
            </a:r>
            <a:r>
              <a:rPr lang="en-US" sz="2000" b="1" dirty="0" smtClean="0">
                <a:latin typeface="+mj-lt"/>
              </a:rPr>
              <a:t>02159 </a:t>
            </a:r>
            <a:r>
              <a:rPr lang="en-US" sz="2000" dirty="0" smtClean="0">
                <a:latin typeface="+mj-lt"/>
              </a:rPr>
              <a:t>- </a:t>
            </a:r>
            <a:r>
              <a:rPr lang="en-US" sz="2000" dirty="0">
                <a:latin typeface="+mj-lt"/>
              </a:rPr>
              <a:t>Delay Reason Code </a:t>
            </a:r>
            <a:r>
              <a:rPr lang="en-US" sz="2000" dirty="0" smtClean="0">
                <a:latin typeface="+mj-lt"/>
              </a:rPr>
              <a:t>3 (Authorization Delays) </a:t>
            </a:r>
            <a:r>
              <a:rPr lang="en-US" sz="2000" dirty="0">
                <a:latin typeface="+mj-lt"/>
              </a:rPr>
              <a:t>Invalid </a:t>
            </a:r>
          </a:p>
          <a:p>
            <a:pPr>
              <a:lnSpc>
                <a:spcPct val="150000"/>
              </a:lnSpc>
            </a:pPr>
            <a:r>
              <a:rPr lang="en-US" sz="2000" b="1" dirty="0">
                <a:latin typeface="+mj-lt"/>
              </a:rPr>
              <a:t>Edit 02160 </a:t>
            </a:r>
            <a:r>
              <a:rPr lang="en-US" sz="2000" dirty="0">
                <a:latin typeface="+mj-lt"/>
              </a:rPr>
              <a:t>- Delay Reason Code 4 (Delay in Certifying Provider) Invalid </a:t>
            </a:r>
          </a:p>
          <a:p>
            <a:pPr>
              <a:lnSpc>
                <a:spcPct val="150000"/>
              </a:lnSpc>
            </a:pPr>
            <a:r>
              <a:rPr lang="en-US" sz="2000" b="1" dirty="0">
                <a:latin typeface="+mj-lt"/>
              </a:rPr>
              <a:t>Edit 02161 </a:t>
            </a:r>
            <a:r>
              <a:rPr lang="en-US" sz="2000" dirty="0">
                <a:latin typeface="+mj-lt"/>
              </a:rPr>
              <a:t>- Delay Reason Code 5 (Delay in Supplying Billing Forms) Invalid </a:t>
            </a:r>
          </a:p>
          <a:p>
            <a:pPr>
              <a:lnSpc>
                <a:spcPct val="150000"/>
              </a:lnSpc>
            </a:pPr>
            <a:r>
              <a:rPr lang="en-US" sz="2000" b="1" dirty="0">
                <a:latin typeface="+mj-lt"/>
              </a:rPr>
              <a:t>Edit 02162 </a:t>
            </a:r>
            <a:r>
              <a:rPr lang="en-US" sz="2000" dirty="0">
                <a:latin typeface="+mj-lt"/>
              </a:rPr>
              <a:t>- Delay Reason Code 7 (Third Party Processing Delay) Invalid </a:t>
            </a:r>
          </a:p>
          <a:p>
            <a:pPr>
              <a:lnSpc>
                <a:spcPct val="150000"/>
              </a:lnSpc>
            </a:pPr>
            <a:r>
              <a:rPr lang="en-US" sz="2000" b="1" dirty="0">
                <a:latin typeface="+mj-lt"/>
              </a:rPr>
              <a:t>Edit 02163 </a:t>
            </a:r>
            <a:r>
              <a:rPr lang="en-US" sz="2000" dirty="0">
                <a:latin typeface="+mj-lt"/>
              </a:rPr>
              <a:t>- Delay Reason Code 8 (Delay in Eligibility Determination) Invalid </a:t>
            </a:r>
          </a:p>
          <a:p>
            <a:pPr>
              <a:lnSpc>
                <a:spcPct val="150000"/>
              </a:lnSpc>
            </a:pPr>
            <a:r>
              <a:rPr lang="en-US" sz="2000" b="1" dirty="0">
                <a:latin typeface="+mj-lt"/>
              </a:rPr>
              <a:t>Edit 02164 </a:t>
            </a:r>
            <a:r>
              <a:rPr lang="en-US" sz="2000" dirty="0">
                <a:latin typeface="+mj-lt"/>
              </a:rPr>
              <a:t>- Delay </a:t>
            </a:r>
            <a:r>
              <a:rPr lang="en-US" sz="2000" dirty="0" smtClean="0">
                <a:latin typeface="+mj-lt"/>
              </a:rPr>
              <a:t>Code </a:t>
            </a:r>
            <a:r>
              <a:rPr lang="en-US" sz="2000" dirty="0">
                <a:latin typeface="+mj-lt"/>
              </a:rPr>
              <a:t>9 (Original Claim Denied Unrelated to Timeliness Edits) Invalid </a:t>
            </a:r>
          </a:p>
          <a:p>
            <a:pPr>
              <a:lnSpc>
                <a:spcPct val="150000"/>
              </a:lnSpc>
            </a:pPr>
            <a:r>
              <a:rPr lang="en-US" sz="2000" b="1" dirty="0">
                <a:latin typeface="+mj-lt"/>
              </a:rPr>
              <a:t>Edit 02165 </a:t>
            </a:r>
            <a:r>
              <a:rPr lang="en-US" sz="2000" dirty="0">
                <a:latin typeface="+mj-lt"/>
              </a:rPr>
              <a:t>- </a:t>
            </a:r>
            <a:r>
              <a:rPr lang="en-US" sz="2000" dirty="0" smtClean="0">
                <a:latin typeface="+mj-lt"/>
              </a:rPr>
              <a:t>Delay </a:t>
            </a:r>
            <a:r>
              <a:rPr lang="en-US" sz="2000" dirty="0">
                <a:latin typeface="+mj-lt"/>
              </a:rPr>
              <a:t>Code 10 (Administrative Delay in Prior Approval Process) Invalid </a:t>
            </a:r>
          </a:p>
          <a:p>
            <a:pPr>
              <a:lnSpc>
                <a:spcPct val="150000"/>
              </a:lnSpc>
            </a:pPr>
            <a:r>
              <a:rPr lang="en-US" sz="2000" b="1" dirty="0" smtClean="0">
                <a:latin typeface="+mj-lt"/>
              </a:rPr>
              <a:t>Edit 02166 </a:t>
            </a:r>
            <a:r>
              <a:rPr lang="en-US" sz="2000" dirty="0" smtClean="0">
                <a:latin typeface="+mj-lt"/>
              </a:rPr>
              <a:t>- Delay Reason Code 11 (Other Delay) Invalid </a:t>
            </a:r>
          </a:p>
          <a:p>
            <a:pPr>
              <a:lnSpc>
                <a:spcPct val="150000"/>
              </a:lnSpc>
            </a:pPr>
            <a:r>
              <a:rPr lang="en-US" sz="2000" b="1" dirty="0">
                <a:latin typeface="+mj-lt"/>
              </a:rPr>
              <a:t>Edit </a:t>
            </a:r>
            <a:r>
              <a:rPr lang="en-US" sz="2000" b="1" dirty="0" smtClean="0">
                <a:latin typeface="+mj-lt"/>
              </a:rPr>
              <a:t>02223 </a:t>
            </a:r>
            <a:r>
              <a:rPr lang="en-US" sz="2000" dirty="0">
                <a:latin typeface="+mj-lt"/>
              </a:rPr>
              <a:t>- Delay Reason Code </a:t>
            </a:r>
            <a:r>
              <a:rPr lang="en-US" sz="2000" dirty="0" smtClean="0">
                <a:latin typeface="+mj-lt"/>
              </a:rPr>
              <a:t>15 (Natural Disaster) </a:t>
            </a:r>
            <a:r>
              <a:rPr lang="en-US" sz="2000" dirty="0">
                <a:latin typeface="+mj-lt"/>
              </a:rPr>
              <a:t>Invalid </a:t>
            </a:r>
          </a:p>
        </p:txBody>
      </p:sp>
      <p:pic>
        <p:nvPicPr>
          <p:cNvPr id="8194" name="Picture 2" descr="C:\Users\ejf05\AppData\Local\Microsoft\Windows\Temporary Internet Files\Content.IE5\P0SIKO5W\MC9003682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295400"/>
            <a:ext cx="1776679" cy="183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99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925" y="723900"/>
            <a:ext cx="8203580" cy="419100"/>
          </a:xfrm>
        </p:spPr>
        <p:txBody>
          <a:bodyPr>
            <a:normAutofit fontScale="90000"/>
          </a:bodyPr>
          <a:lstStyle/>
          <a:p>
            <a:pPr algn="l"/>
            <a:r>
              <a:rPr lang="en-US" dirty="0" smtClean="0"/>
              <a:t>           How to Submit</a:t>
            </a:r>
            <a:br>
              <a:rPr lang="en-US" dirty="0" smtClean="0"/>
            </a:br>
            <a:r>
              <a:rPr lang="en-US" dirty="0" smtClean="0"/>
              <a:t>	Delayed Claims </a:t>
            </a:r>
            <a:endParaRPr lang="en-US" dirty="0"/>
          </a:p>
        </p:txBody>
      </p:sp>
      <p:sp>
        <p:nvSpPr>
          <p:cNvPr id="3" name="TextBox 2"/>
          <p:cNvSpPr txBox="1"/>
          <p:nvPr/>
        </p:nvSpPr>
        <p:spPr>
          <a:xfrm>
            <a:off x="76200" y="1333500"/>
            <a:ext cx="8915400" cy="4893647"/>
          </a:xfrm>
          <a:prstGeom prst="rect">
            <a:avLst/>
          </a:prstGeom>
          <a:noFill/>
        </p:spPr>
        <p:txBody>
          <a:bodyPr wrap="square" rtlCol="0">
            <a:spAutoFit/>
          </a:bodyPr>
          <a:lstStyle/>
          <a:p>
            <a:pPr marL="457200" indent="-457200">
              <a:buFont typeface="Arial" pitchFamily="34" charset="0"/>
              <a:buChar char="•"/>
            </a:pPr>
            <a:r>
              <a:rPr lang="en-US" sz="2800" dirty="0"/>
              <a:t>Delayed Claims can be billed </a:t>
            </a:r>
            <a:r>
              <a:rPr lang="en-US" sz="2800" dirty="0" smtClean="0"/>
              <a:t>electronically  or </a:t>
            </a:r>
            <a:r>
              <a:rPr lang="en-US" sz="2800" dirty="0"/>
              <a:t>on paper claim </a:t>
            </a:r>
            <a:r>
              <a:rPr lang="en-US" sz="2800" dirty="0" smtClean="0"/>
              <a:t>forms submitted to Computer Sciences Corp.</a:t>
            </a:r>
          </a:p>
          <a:p>
            <a:endParaRPr lang="en-US" sz="1600" dirty="0" smtClean="0"/>
          </a:p>
          <a:p>
            <a:pPr marL="457200" indent="-457200">
              <a:buFont typeface="Arial" pitchFamily="34" charset="0"/>
              <a:buChar char="•"/>
            </a:pPr>
            <a:r>
              <a:rPr lang="en-US" sz="2800" dirty="0"/>
              <a:t>It is the provider’s responsibility to determine and report the appropriate delay reason code</a:t>
            </a:r>
            <a:r>
              <a:rPr lang="en-US" sz="2800" dirty="0" smtClean="0"/>
              <a:t>.</a:t>
            </a:r>
          </a:p>
          <a:p>
            <a:pPr marL="457200" indent="-457200">
              <a:buFont typeface="Arial" pitchFamily="34" charset="0"/>
              <a:buChar char="•"/>
            </a:pPr>
            <a:endParaRPr lang="en-US" sz="1600" dirty="0" smtClean="0"/>
          </a:p>
          <a:p>
            <a:pPr marL="457200" indent="-457200">
              <a:buFont typeface="Arial" pitchFamily="34" charset="0"/>
              <a:buChar char="•"/>
            </a:pPr>
            <a:r>
              <a:rPr lang="en-US" sz="2800" dirty="0" smtClean="0"/>
              <a:t>If supporting documentation is required, submit with </a:t>
            </a:r>
          </a:p>
          <a:p>
            <a:r>
              <a:rPr lang="en-US" sz="2800" dirty="0" smtClean="0"/>
              <a:t>      paper claim form and eMedNY Delay Reason Code Form.</a:t>
            </a:r>
          </a:p>
          <a:p>
            <a:endParaRPr lang="en-US" sz="1600" dirty="0" smtClean="0"/>
          </a:p>
          <a:p>
            <a:pPr marL="457200" indent="-457200">
              <a:buFont typeface="Arial" pitchFamily="34" charset="0"/>
              <a:buChar char="•"/>
            </a:pPr>
            <a:r>
              <a:rPr lang="en-US" sz="2800" dirty="0" smtClean="0"/>
              <a:t>The required eMedNY </a:t>
            </a:r>
            <a:r>
              <a:rPr lang="en-US" sz="2800" dirty="0"/>
              <a:t>Delay Reason Code Form </a:t>
            </a:r>
            <a:r>
              <a:rPr lang="en-US" sz="2800" dirty="0" smtClean="0"/>
              <a:t>can be found in pdf format in FOD – 7001 at this location:</a:t>
            </a:r>
          </a:p>
          <a:p>
            <a:endParaRPr lang="en-US" sz="1600" dirty="0" smtClean="0"/>
          </a:p>
          <a:p>
            <a:r>
              <a:rPr lang="en-US" sz="2400" dirty="0" smtClean="0"/>
              <a:t>https://www.emedny.org/info/TimelyBillingInformation_index.aspx</a:t>
            </a:r>
            <a:endParaRPr lang="en-US" sz="2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19907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1500"/>
            <a:ext cx="11620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6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Box 2"/>
          <p:cNvSpPr txBox="1"/>
          <p:nvPr/>
        </p:nvSpPr>
        <p:spPr>
          <a:xfrm>
            <a:off x="304800" y="1371600"/>
            <a:ext cx="7924800" cy="6001643"/>
          </a:xfrm>
          <a:prstGeom prst="rect">
            <a:avLst/>
          </a:prstGeom>
          <a:noFill/>
        </p:spPr>
        <p:txBody>
          <a:bodyPr wrap="square" rtlCol="0">
            <a:spAutoFit/>
          </a:bodyPr>
          <a:lstStyle/>
          <a:p>
            <a:r>
              <a:rPr lang="en-US" sz="2400" dirty="0" smtClean="0"/>
              <a:t>Information for All Providers - General Billing Guidelines: </a:t>
            </a:r>
            <a:r>
              <a:rPr lang="en-US" sz="2400" dirty="0" smtClean="0">
                <a:hlinkClick r:id="rId2"/>
              </a:rPr>
              <a:t>https</a:t>
            </a:r>
            <a:r>
              <a:rPr lang="en-US" sz="2400" dirty="0">
                <a:hlinkClick r:id="rId2"/>
              </a:rPr>
              <a:t>://www.emedny.org/ProviderManuals/AllProviders/PDFS/Information_for_All_Providers-General_Billing.pdf</a:t>
            </a:r>
            <a:endParaRPr lang="en-US" sz="2400" dirty="0" smtClean="0"/>
          </a:p>
          <a:p>
            <a:endParaRPr lang="en-US" sz="2400" dirty="0"/>
          </a:p>
          <a:p>
            <a:r>
              <a:rPr lang="en-US" sz="2400" dirty="0" smtClean="0"/>
              <a:t>March </a:t>
            </a:r>
            <a:r>
              <a:rPr lang="en-US" sz="2400" dirty="0"/>
              <a:t>2012 Medicaid Update </a:t>
            </a:r>
            <a:r>
              <a:rPr lang="en-US" sz="2400" dirty="0" smtClean="0"/>
              <a:t>Article (pages 7-10):</a:t>
            </a:r>
            <a:endParaRPr lang="en-US" sz="2400" dirty="0"/>
          </a:p>
          <a:p>
            <a:r>
              <a:rPr lang="en-US" sz="2400" u="sng" dirty="0">
                <a:hlinkClick r:id="rId3"/>
              </a:rPr>
              <a:t>http://</a:t>
            </a:r>
            <a:r>
              <a:rPr lang="en-US" sz="2400" u="sng" dirty="0" smtClean="0">
                <a:hlinkClick r:id="rId3"/>
              </a:rPr>
              <a:t>www.health.ny.gov/health_care/medicaid/program/update/2012/march12mu.pdf</a:t>
            </a:r>
          </a:p>
          <a:p>
            <a:endParaRPr lang="en-US" sz="2400" u="sng" dirty="0">
              <a:hlinkClick r:id="rId3"/>
            </a:endParaRPr>
          </a:p>
          <a:p>
            <a:r>
              <a:rPr lang="en-US" sz="2400" dirty="0"/>
              <a:t>Delayed Claim Submission </a:t>
            </a:r>
            <a:r>
              <a:rPr lang="en-US" sz="2400" dirty="0" smtClean="0"/>
              <a:t>Frequently Asked Questions:</a:t>
            </a:r>
          </a:p>
          <a:p>
            <a:r>
              <a:rPr lang="en-US" sz="2400" u="sng" dirty="0" smtClean="0">
                <a:hlinkClick r:id="rId4"/>
              </a:rPr>
              <a:t>https</a:t>
            </a:r>
            <a:r>
              <a:rPr lang="en-US" sz="2400" u="sng" dirty="0">
                <a:hlinkClick r:id="rId4"/>
              </a:rPr>
              <a:t>://www.emedny.org/ProviderManuals/AllProviders/PDFS/FAQs_on_delayed_claims.pdf</a:t>
            </a:r>
            <a:r>
              <a:rPr lang="en-US" sz="2400" dirty="0" smtClean="0">
                <a:hlinkClick r:id="rId4"/>
              </a:rPr>
              <a:t>.</a:t>
            </a:r>
          </a:p>
          <a:p>
            <a:endParaRPr lang="en-US" sz="2400" dirty="0">
              <a:hlinkClick r:id="rId4"/>
            </a:endParaRPr>
          </a:p>
          <a:p>
            <a:r>
              <a:rPr lang="en-US" sz="2400" dirty="0"/>
              <a:t>For questions related to the denial of specific claims, contact the eMedNY Call Center </a:t>
            </a:r>
            <a:r>
              <a:rPr lang="en-US" sz="2400" dirty="0" smtClean="0"/>
              <a:t>at  1-800-343-9000</a:t>
            </a:r>
            <a:r>
              <a:rPr lang="en-US" sz="2400" dirty="0"/>
              <a:t>.</a:t>
            </a:r>
            <a:endParaRPr lang="en-US" sz="2400" u="sng" dirty="0" smtClean="0">
              <a:hlinkClick r:id="rId4"/>
            </a:endParaRPr>
          </a:p>
          <a:p>
            <a:endParaRPr lang="en-US" sz="2400" dirty="0">
              <a:hlinkClick r:id="rId4"/>
            </a:endParaRPr>
          </a:p>
          <a:p>
            <a:endParaRPr lang="en-US" sz="2400" dirty="0">
              <a:hlinkClick r:id="rId4"/>
            </a:endParaRPr>
          </a:p>
        </p:txBody>
      </p:sp>
    </p:spTree>
    <p:extLst>
      <p:ext uri="{BB962C8B-B14F-4D97-AF65-F5344CB8AC3E}">
        <p14:creationId xmlns:p14="http://schemas.microsoft.com/office/powerpoint/2010/main" val="568376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90" y="1752600"/>
            <a:ext cx="8617140" cy="1676400"/>
          </a:xfrm>
        </p:spPr>
        <p:txBody>
          <a:bodyPr>
            <a:normAutofit/>
          </a:bodyPr>
          <a:lstStyle/>
          <a:p>
            <a:pPr algn="l"/>
            <a:r>
              <a:rPr lang="en-US" sz="2800" dirty="0" smtClean="0"/>
              <a:t>90 days </a:t>
            </a:r>
            <a:r>
              <a:rPr lang="en-US" sz="2800" b="0" dirty="0" smtClean="0"/>
              <a:t>- Claims </a:t>
            </a:r>
            <a:r>
              <a:rPr lang="en-US" sz="2800" b="0" dirty="0"/>
              <a:t>for payment of medical care, services, or </a:t>
            </a:r>
            <a:r>
              <a:rPr lang="en-US" sz="2800" b="0" dirty="0" smtClean="0"/>
              <a:t>supplies </a:t>
            </a:r>
            <a:r>
              <a:rPr lang="en-US" sz="2800" b="0" dirty="0"/>
              <a:t>to eligible beneficiaries </a:t>
            </a:r>
            <a:r>
              <a:rPr lang="en-US" sz="2800" b="0" dirty="0" smtClean="0"/>
              <a:t>must be </a:t>
            </a:r>
            <a:r>
              <a:rPr lang="en-US" sz="2800" dirty="0"/>
              <a:t>initially</a:t>
            </a:r>
            <a:r>
              <a:rPr lang="en-US" sz="2800" b="0" dirty="0"/>
              <a:t> submitted within 90 days of the date of </a:t>
            </a:r>
            <a:r>
              <a:rPr lang="en-US" sz="2800" b="0" dirty="0" smtClean="0"/>
              <a:t>service.</a:t>
            </a:r>
            <a:endParaRPr lang="en-US" sz="2800" dirty="0"/>
          </a:p>
        </p:txBody>
      </p:sp>
      <p:pic>
        <p:nvPicPr>
          <p:cNvPr id="3075" name="Picture 3" descr="C:\Users\ejf05\AppData\Local\Microsoft\Windows\Temporary Internet Files\Content.IE5\P0SIKO5W\MP9003058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90" y="685800"/>
            <a:ext cx="862510"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2196" y="697889"/>
            <a:ext cx="8808822" cy="907941"/>
          </a:xfrm>
          <a:prstGeom prst="rect">
            <a:avLst/>
          </a:prstGeom>
        </p:spPr>
        <p:txBody>
          <a:bodyPr wrap="none">
            <a:spAutoFit/>
          </a:bodyPr>
          <a:lstStyle/>
          <a:p>
            <a:r>
              <a:rPr lang="en-US" sz="2800" b="1" dirty="0">
                <a:solidFill>
                  <a:prstClr val="black"/>
                </a:solidFill>
                <a:latin typeface="Cambria" pitchFamily="18" charset="0"/>
                <a:ea typeface="+mj-ea"/>
                <a:cs typeface="+mj-cs"/>
              </a:rPr>
              <a:t>	NYS Regulation - Billing for Medical Assistance </a:t>
            </a:r>
            <a:r>
              <a:rPr lang="en-US" sz="2800" dirty="0">
                <a:solidFill>
                  <a:prstClr val="black"/>
                </a:solidFill>
                <a:latin typeface="Cambria" pitchFamily="18" charset="0"/>
                <a:ea typeface="+mj-ea"/>
                <a:cs typeface="+mj-cs"/>
              </a:rPr>
              <a:t/>
            </a:r>
            <a:br>
              <a:rPr lang="en-US" sz="2800" dirty="0">
                <a:solidFill>
                  <a:prstClr val="black"/>
                </a:solidFill>
                <a:latin typeface="Cambria" pitchFamily="18" charset="0"/>
                <a:ea typeface="+mj-ea"/>
                <a:cs typeface="+mj-cs"/>
              </a:rPr>
            </a:br>
            <a:r>
              <a:rPr lang="en-US" sz="2500" dirty="0">
                <a:solidFill>
                  <a:prstClr val="black"/>
                </a:solidFill>
                <a:latin typeface="Cambria" pitchFamily="18" charset="0"/>
                <a:ea typeface="+mj-ea"/>
                <a:cs typeface="+mj-cs"/>
              </a:rPr>
              <a:t>	Title 18, Section 540.6(a) - </a:t>
            </a:r>
            <a:r>
              <a:rPr lang="en-US" sz="2500" dirty="0">
                <a:solidFill>
                  <a:prstClr val="black"/>
                </a:solidFill>
                <a:latin typeface="Cambria" pitchFamily="18" charset="0"/>
                <a:ea typeface="+mj-ea"/>
                <a:cs typeface="Arial" pitchFamily="34" charset="0"/>
              </a:rPr>
              <a:t>enforced since March 1978</a:t>
            </a:r>
            <a:endParaRPr lang="en-US" dirty="0"/>
          </a:p>
        </p:txBody>
      </p:sp>
      <p:sp>
        <p:nvSpPr>
          <p:cNvPr id="7" name="Rectangle 6"/>
          <p:cNvSpPr/>
          <p:nvPr/>
        </p:nvSpPr>
        <p:spPr>
          <a:xfrm>
            <a:off x="207338" y="4501975"/>
            <a:ext cx="8739162" cy="1384995"/>
          </a:xfrm>
          <a:prstGeom prst="rect">
            <a:avLst/>
          </a:prstGeom>
        </p:spPr>
        <p:txBody>
          <a:bodyPr wrap="square">
            <a:spAutoFit/>
          </a:bodyPr>
          <a:lstStyle/>
          <a:p>
            <a:r>
              <a:rPr lang="en-US" sz="2800" b="1" dirty="0">
                <a:solidFill>
                  <a:prstClr val="black"/>
                </a:solidFill>
                <a:latin typeface="Cambria" pitchFamily="18" charset="0"/>
                <a:ea typeface="+mj-ea"/>
                <a:cs typeface="+mj-cs"/>
              </a:rPr>
              <a:t>30 days - </a:t>
            </a:r>
            <a:r>
              <a:rPr lang="en-US" sz="2800" dirty="0">
                <a:solidFill>
                  <a:prstClr val="black"/>
                </a:solidFill>
                <a:latin typeface="Cambria" pitchFamily="18" charset="0"/>
                <a:ea typeface="+mj-ea"/>
                <a:cs typeface="+mj-cs"/>
              </a:rPr>
              <a:t>Claims outside the control of the provider must be submitted within 30 days of coming within their control.</a:t>
            </a:r>
            <a:endParaRPr lang="en-US" dirty="0"/>
          </a:p>
        </p:txBody>
      </p:sp>
      <p:sp>
        <p:nvSpPr>
          <p:cNvPr id="9" name="Rectangle 8"/>
          <p:cNvSpPr/>
          <p:nvPr/>
        </p:nvSpPr>
        <p:spPr>
          <a:xfrm>
            <a:off x="204290" y="3174893"/>
            <a:ext cx="8714778" cy="1384995"/>
          </a:xfrm>
          <a:prstGeom prst="rect">
            <a:avLst/>
          </a:prstGeom>
        </p:spPr>
        <p:txBody>
          <a:bodyPr wrap="square">
            <a:spAutoFit/>
          </a:bodyPr>
          <a:lstStyle/>
          <a:p>
            <a:r>
              <a:rPr lang="en-US" sz="2800" b="1" dirty="0">
                <a:solidFill>
                  <a:prstClr val="black"/>
                </a:solidFill>
                <a:latin typeface="Cambria" pitchFamily="18" charset="0"/>
                <a:ea typeface="+mj-ea"/>
                <a:cs typeface="+mj-cs"/>
              </a:rPr>
              <a:t>60 days - </a:t>
            </a:r>
            <a:r>
              <a:rPr lang="en-US" sz="2800" dirty="0">
                <a:solidFill>
                  <a:prstClr val="black"/>
                </a:solidFill>
                <a:latin typeface="Cambria" pitchFamily="18" charset="0"/>
                <a:ea typeface="+mj-ea"/>
                <a:cs typeface="+mj-cs"/>
              </a:rPr>
              <a:t>Claims with errors or requiring documentation must be </a:t>
            </a:r>
            <a:r>
              <a:rPr lang="en-US" sz="2800" b="1" dirty="0">
                <a:solidFill>
                  <a:prstClr val="black"/>
                </a:solidFill>
                <a:latin typeface="Cambria" pitchFamily="18" charset="0"/>
                <a:ea typeface="+mj-ea"/>
                <a:cs typeface="+mj-cs"/>
              </a:rPr>
              <a:t>corrected/resubmitted</a:t>
            </a:r>
            <a:r>
              <a:rPr lang="en-US" sz="2800" dirty="0">
                <a:solidFill>
                  <a:prstClr val="black"/>
                </a:solidFill>
                <a:latin typeface="Cambria" pitchFamily="18" charset="0"/>
                <a:ea typeface="+mj-ea"/>
                <a:cs typeface="+mj-cs"/>
              </a:rPr>
              <a:t> within 60 days of notification.</a:t>
            </a:r>
            <a:endParaRPr lang="en-US" dirty="0"/>
          </a:p>
        </p:txBody>
      </p:sp>
      <p:sp>
        <p:nvSpPr>
          <p:cNvPr id="10" name="Rectangle 9"/>
          <p:cNvSpPr/>
          <p:nvPr/>
        </p:nvSpPr>
        <p:spPr>
          <a:xfrm>
            <a:off x="207338" y="5687568"/>
            <a:ext cx="8976360" cy="954107"/>
          </a:xfrm>
          <a:prstGeom prst="rect">
            <a:avLst/>
          </a:prstGeom>
        </p:spPr>
        <p:txBody>
          <a:bodyPr wrap="square">
            <a:spAutoFit/>
          </a:bodyPr>
          <a:lstStyle/>
          <a:p>
            <a:r>
              <a:rPr lang="en-US" sz="2800" b="1" dirty="0">
                <a:solidFill>
                  <a:prstClr val="black"/>
                </a:solidFill>
                <a:latin typeface="Cambria" pitchFamily="18" charset="0"/>
                <a:ea typeface="+mj-ea"/>
                <a:cs typeface="+mj-cs"/>
              </a:rPr>
              <a:t>2 years </a:t>
            </a:r>
            <a:r>
              <a:rPr lang="en-US" sz="2800" dirty="0">
                <a:solidFill>
                  <a:prstClr val="black"/>
                </a:solidFill>
                <a:latin typeface="Cambria" pitchFamily="18" charset="0"/>
                <a:ea typeface="+mj-ea"/>
                <a:cs typeface="+mj-cs"/>
              </a:rPr>
              <a:t>– Claims must be </a:t>
            </a:r>
            <a:r>
              <a:rPr lang="en-US" sz="2800" b="1" dirty="0">
                <a:solidFill>
                  <a:prstClr val="black"/>
                </a:solidFill>
                <a:latin typeface="Cambria" pitchFamily="18" charset="0"/>
                <a:ea typeface="+mj-ea"/>
                <a:cs typeface="+mj-cs"/>
              </a:rPr>
              <a:t>finally </a:t>
            </a:r>
            <a:r>
              <a:rPr lang="en-US" sz="2800" dirty="0">
                <a:solidFill>
                  <a:prstClr val="black"/>
                </a:solidFill>
                <a:latin typeface="Cambria" pitchFamily="18" charset="0"/>
                <a:ea typeface="+mj-ea"/>
                <a:cs typeface="+mj-cs"/>
              </a:rPr>
              <a:t>submitted within 2 years.</a:t>
            </a:r>
            <a:endParaRPr lang="en-US" dirty="0"/>
          </a:p>
        </p:txBody>
      </p:sp>
    </p:spTree>
    <p:extLst>
      <p:ext uri="{BB962C8B-B14F-4D97-AF65-F5344CB8AC3E}">
        <p14:creationId xmlns:p14="http://schemas.microsoft.com/office/powerpoint/2010/main" val="93565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71740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rot="10800000" flipV="1">
            <a:off x="685800" y="990533"/>
            <a:ext cx="82296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n-US" sz="2000" dirty="0" smtClean="0"/>
              <a:t>Claims </a:t>
            </a:r>
            <a:r>
              <a:rPr lang="en-US" sz="2000" dirty="0"/>
              <a:t>for payment for medical care, services or supplies furnished by any provider under the medical assistance program must be initially submitted within 90 days of the date the medical care, services or supplies were furnished to an eligible person to be valid and enforceable against the department or a social services district, unless the provider's submission of the claims is delayed beyond 90 days due to circumstances outside of the control of the provider. </a:t>
            </a:r>
            <a:endParaRPr lang="en-US" sz="2000" dirty="0" smtClean="0"/>
          </a:p>
          <a:p>
            <a:pPr lvl="0" eaLnBrk="0" fontAlgn="base" hangingPunct="0">
              <a:spcBef>
                <a:spcPct val="0"/>
              </a:spcBef>
              <a:spcAft>
                <a:spcPct val="0"/>
              </a:spcAft>
            </a:pPr>
            <a:endParaRPr lang="en-US" sz="2000" dirty="0"/>
          </a:p>
          <a:p>
            <a:pPr lvl="0" eaLnBrk="0" fontAlgn="base" hangingPunct="0">
              <a:spcBef>
                <a:spcPct val="0"/>
              </a:spcBef>
              <a:spcAft>
                <a:spcPct val="0"/>
              </a:spcAft>
            </a:pPr>
            <a:r>
              <a:rPr lang="en-US" sz="2400" dirty="0" smtClean="0"/>
              <a:t>Regulatory Basis: 18 </a:t>
            </a:r>
            <a:r>
              <a:rPr lang="en-US" sz="2400" dirty="0"/>
              <a:t>NYCRR </a:t>
            </a:r>
            <a:r>
              <a:rPr lang="en-US" sz="2400" dirty="0" smtClean="0"/>
              <a:t>635.1(a)</a:t>
            </a:r>
          </a:p>
          <a:p>
            <a:pPr lvl="0" eaLnBrk="0" fontAlgn="base" hangingPunct="0">
              <a:spcBef>
                <a:spcPct val="0"/>
              </a:spcBef>
              <a:spcAft>
                <a:spcPct val="0"/>
              </a:spcAft>
            </a:pPr>
            <a:r>
              <a:rPr lang="en-US" sz="2000" dirty="0" smtClean="0"/>
              <a:t>Reimbursement </a:t>
            </a:r>
            <a:r>
              <a:rPr lang="en-US" sz="2000" dirty="0"/>
              <a:t>for services provided to recipients of MA shall be claimed on schedules and formats prescribed by the department and in accordance with instructions of the department.</a:t>
            </a:r>
            <a:r>
              <a:rPr lang="en-US" dirty="0"/>
              <a:t/>
            </a:r>
            <a:br>
              <a:rPr lang="en-US" dirty="0"/>
            </a:br>
            <a:endParaRPr kumimoji="0" lang="en-US"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C:\Users\ejf05\AppData\Local\Microsoft\Windows\Temporary Internet Files\Content.IE5\L5WXOZ5R\MC9000566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11" y="4800600"/>
            <a:ext cx="186415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400" y="533401"/>
            <a:ext cx="8153400" cy="892552"/>
          </a:xfrm>
          <a:prstGeom prst="rect">
            <a:avLst/>
          </a:prstGeom>
          <a:noFill/>
        </p:spPr>
        <p:txBody>
          <a:bodyPr wrap="square" rtlCol="0">
            <a:spAutoFit/>
          </a:bodyPr>
          <a:lstStyle/>
          <a:p>
            <a:r>
              <a:rPr lang="en-US" sz="2400" dirty="0" smtClean="0"/>
              <a:t> Regulatory Authority: 18 NYCRR </a:t>
            </a:r>
            <a:r>
              <a:rPr lang="en-US" sz="2400" dirty="0" smtClean="0">
                <a:cs typeface="Arial" pitchFamily="34" charset="0"/>
              </a:rPr>
              <a:t>540.6(a)(1)</a:t>
            </a:r>
          </a:p>
          <a:p>
            <a:endParaRPr lang="en-US" sz="2800" dirty="0"/>
          </a:p>
        </p:txBody>
      </p:sp>
      <p:sp>
        <p:nvSpPr>
          <p:cNvPr id="9" name="TextBox 8"/>
          <p:cNvSpPr txBox="1"/>
          <p:nvPr/>
        </p:nvSpPr>
        <p:spPr>
          <a:xfrm>
            <a:off x="2819400" y="4800600"/>
            <a:ext cx="6324600" cy="1015663"/>
          </a:xfrm>
          <a:prstGeom prst="rect">
            <a:avLst/>
          </a:prstGeom>
          <a:noFill/>
        </p:spPr>
        <p:txBody>
          <a:bodyPr wrap="square" rtlCol="0">
            <a:spAutoFit/>
          </a:bodyPr>
          <a:lstStyle/>
          <a:p>
            <a:pPr lvl="0"/>
            <a:r>
              <a:rPr lang="en-US" sz="2000" b="1" dirty="0">
                <a:cs typeface="Arial" pitchFamily="34" charset="0"/>
              </a:rPr>
              <a:t>Statutory authority: Social Services Law, </a:t>
            </a:r>
            <a:r>
              <a:rPr lang="en-US" sz="2000" b="1" dirty="0" smtClean="0">
                <a:cs typeface="Arial" pitchFamily="34" charset="0"/>
              </a:rPr>
              <a:t>20</a:t>
            </a:r>
            <a:r>
              <a:rPr lang="en-US" sz="2000" b="1" dirty="0">
                <a:cs typeface="Arial" pitchFamily="34" charset="0"/>
              </a:rPr>
              <a:t>, 34, </a:t>
            </a:r>
            <a:r>
              <a:rPr lang="en-US" sz="2000" b="1" dirty="0" smtClean="0">
                <a:cs typeface="Arial" pitchFamily="34" charset="0"/>
              </a:rPr>
              <a:t>363-a</a:t>
            </a:r>
            <a:r>
              <a:rPr lang="en-US" sz="2000" b="1" dirty="0">
                <a:cs typeface="Arial" pitchFamily="34" charset="0"/>
              </a:rPr>
              <a:t>, </a:t>
            </a:r>
            <a:r>
              <a:rPr lang="en-US" sz="2000" b="1" dirty="0" smtClean="0">
                <a:cs typeface="Arial" pitchFamily="34" charset="0"/>
              </a:rPr>
              <a:t>		          364</a:t>
            </a:r>
            <a:r>
              <a:rPr lang="en-US" sz="2000" b="1" dirty="0">
                <a:cs typeface="Arial" pitchFamily="34" charset="0"/>
              </a:rPr>
              <a:t>, 365-a, 367-b, </a:t>
            </a:r>
            <a:r>
              <a:rPr lang="en-US" sz="2000" b="1" dirty="0" smtClean="0">
                <a:cs typeface="Arial" pitchFamily="34" charset="0"/>
              </a:rPr>
              <a:t>368-a</a:t>
            </a:r>
            <a:r>
              <a:rPr lang="en-US" sz="2000" b="1" dirty="0">
                <a:cs typeface="Arial" pitchFamily="34" charset="0"/>
              </a:rPr>
              <a:t>, 368-b</a:t>
            </a:r>
          </a:p>
          <a:p>
            <a:endParaRPr lang="en-US" sz="2000" dirty="0"/>
          </a:p>
        </p:txBody>
      </p:sp>
    </p:spTree>
    <p:extLst>
      <p:ext uri="{BB962C8B-B14F-4D97-AF65-F5344CB8AC3E}">
        <p14:creationId xmlns:p14="http://schemas.microsoft.com/office/powerpoint/2010/main" val="51281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Helping Providers to Comply with </a:t>
            </a:r>
            <a:br>
              <a:rPr lang="en-US" dirty="0" smtClean="0"/>
            </a:br>
            <a:r>
              <a:rPr lang="en-US" dirty="0" smtClean="0"/>
              <a:t>    Timely Billing Regulations</a:t>
            </a:r>
            <a:endParaRPr lang="en-US" dirty="0"/>
          </a:p>
        </p:txBody>
      </p:sp>
      <p:sp>
        <p:nvSpPr>
          <p:cNvPr id="3" name="TextBox 2"/>
          <p:cNvSpPr txBox="1"/>
          <p:nvPr/>
        </p:nvSpPr>
        <p:spPr>
          <a:xfrm>
            <a:off x="228600" y="1524000"/>
            <a:ext cx="8534400" cy="5170646"/>
          </a:xfrm>
          <a:prstGeom prst="rect">
            <a:avLst/>
          </a:prstGeom>
          <a:noFill/>
        </p:spPr>
        <p:txBody>
          <a:bodyPr wrap="square" rtlCol="0">
            <a:spAutoFit/>
          </a:bodyPr>
          <a:lstStyle/>
          <a:p>
            <a:pPr marL="342900" indent="-342900">
              <a:buFont typeface="Arial" pitchFamily="34" charset="0"/>
              <a:buChar char="•"/>
            </a:pPr>
            <a:r>
              <a:rPr lang="en-US" sz="2400" dirty="0" smtClean="0"/>
              <a:t>Beginning in 2006 the Office of the Medicaid Inspector General (OMIG) performed delayed claim reviews/audits. </a:t>
            </a:r>
            <a:r>
              <a:rPr lang="en-US" sz="2400" dirty="0"/>
              <a:t>Recent </a:t>
            </a:r>
            <a:r>
              <a:rPr lang="en-US" sz="2400" dirty="0" smtClean="0"/>
              <a:t>reviews </a:t>
            </a:r>
            <a:r>
              <a:rPr lang="en-US" sz="2400" dirty="0"/>
              <a:t>have </a:t>
            </a:r>
            <a:r>
              <a:rPr lang="en-US" sz="2400" dirty="0" smtClean="0"/>
              <a:t>continued to show </a:t>
            </a:r>
            <a:r>
              <a:rPr lang="en-US" sz="2400" dirty="0"/>
              <a:t>misreporting of delay reasons.</a:t>
            </a:r>
            <a:endParaRPr lang="en-US" sz="2400" dirty="0" smtClean="0"/>
          </a:p>
          <a:p>
            <a:endParaRPr lang="en-US" sz="2400" dirty="0"/>
          </a:p>
          <a:p>
            <a:pPr marL="342900" indent="-342900">
              <a:buFont typeface="Arial" pitchFamily="34" charset="0"/>
              <a:buChar char="•"/>
            </a:pPr>
            <a:r>
              <a:rPr lang="en-US" sz="2400" dirty="0" smtClean="0"/>
              <a:t>OMIG identified over $3 billion in average </a:t>
            </a:r>
            <a:r>
              <a:rPr lang="en-US" sz="2400" dirty="0"/>
              <a:t>annual payments </a:t>
            </a:r>
            <a:r>
              <a:rPr lang="en-US" sz="2400" dirty="0" smtClean="0"/>
              <a:t>for claims submitted beyond timely filing limit.</a:t>
            </a:r>
            <a:r>
              <a:rPr lang="en-US" sz="2400" dirty="0"/>
              <a:t> </a:t>
            </a:r>
            <a:endParaRPr lang="en-US" sz="2400" dirty="0" smtClean="0"/>
          </a:p>
          <a:p>
            <a:endParaRPr lang="en-US" sz="2400" dirty="0" smtClean="0"/>
          </a:p>
          <a:p>
            <a:pPr marL="342900" indent="-342900">
              <a:buFont typeface="Arial" pitchFamily="34" charset="0"/>
              <a:buChar char="•"/>
            </a:pPr>
            <a:r>
              <a:rPr lang="en-US" sz="2400" dirty="0" smtClean="0"/>
              <a:t>OHIP is working </a:t>
            </a:r>
            <a:r>
              <a:rPr lang="en-US" sz="2400" dirty="0"/>
              <a:t>to increase provider compliance with delay reason reporting on </a:t>
            </a:r>
            <a:r>
              <a:rPr lang="en-US" sz="2400" dirty="0" smtClean="0"/>
              <a:t>claims</a:t>
            </a:r>
            <a:r>
              <a:rPr lang="en-US" sz="2400" dirty="0"/>
              <a:t> </a:t>
            </a:r>
            <a:r>
              <a:rPr lang="en-US" sz="2400" dirty="0" smtClean="0"/>
              <a:t>through provider education, claim validation, </a:t>
            </a:r>
            <a:r>
              <a:rPr lang="en-US" sz="2400" dirty="0"/>
              <a:t>manual review </a:t>
            </a:r>
            <a:r>
              <a:rPr lang="en-US" sz="2400" dirty="0" smtClean="0"/>
              <a:t>and HIPAA compliance.</a:t>
            </a:r>
          </a:p>
          <a:p>
            <a:endParaRPr lang="en-US" dirty="0"/>
          </a:p>
          <a:p>
            <a:pPr marL="285750" indent="-285750">
              <a:buFont typeface="Arial" pitchFamily="34" charset="0"/>
              <a:buChar char="•"/>
            </a:pPr>
            <a:r>
              <a:rPr lang="en-US" sz="2400" dirty="0" smtClean="0"/>
              <a:t>OHIP published updates to Provider Manual </a:t>
            </a:r>
            <a:r>
              <a:rPr lang="en-US" sz="2400" dirty="0"/>
              <a:t>- General Billing </a:t>
            </a:r>
            <a:r>
              <a:rPr lang="en-US" sz="2400" dirty="0" smtClean="0"/>
              <a:t>for </a:t>
            </a:r>
            <a:r>
              <a:rPr lang="en-US" sz="2400" dirty="0"/>
              <a:t>all </a:t>
            </a:r>
            <a:r>
              <a:rPr lang="en-US" sz="2400" dirty="0" smtClean="0"/>
              <a:t>providers, Medicaid Update articles, Listserv notices, </a:t>
            </a:r>
          </a:p>
          <a:p>
            <a:r>
              <a:rPr lang="en-US" sz="2400" dirty="0"/>
              <a:t> </a:t>
            </a:r>
            <a:r>
              <a:rPr lang="en-US" sz="2400" dirty="0" smtClean="0"/>
              <a:t>   and Frequently Asked Questions (FAQs) on delayed claims.</a:t>
            </a:r>
            <a:endParaRPr lang="en-US" sz="2400" dirty="0"/>
          </a:p>
        </p:txBody>
      </p:sp>
      <p:pic>
        <p:nvPicPr>
          <p:cNvPr id="5125" name="Picture 5" descr="C:\Users\ejf05\AppData\Local\Microsoft\Windows\Temporary Internet Files\Content.IE5\G7DX2DJT\MC9003832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1"/>
            <a:ext cx="1524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9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HIPAA Delay Reasons and Codes</a:t>
            </a:r>
            <a:endParaRPr lang="en-US" dirty="0"/>
          </a:p>
        </p:txBody>
      </p:sp>
      <p:sp>
        <p:nvSpPr>
          <p:cNvPr id="4" name="TextBox 3"/>
          <p:cNvSpPr txBox="1"/>
          <p:nvPr/>
        </p:nvSpPr>
        <p:spPr>
          <a:xfrm>
            <a:off x="609600" y="1600200"/>
            <a:ext cx="8153400" cy="4893647"/>
          </a:xfrm>
          <a:prstGeom prst="rect">
            <a:avLst/>
          </a:prstGeom>
          <a:noFill/>
        </p:spPr>
        <p:txBody>
          <a:bodyPr wrap="square" rtlCol="0">
            <a:spAutoFit/>
          </a:bodyPr>
          <a:lstStyle/>
          <a:p>
            <a:r>
              <a:rPr lang="en-US" sz="2400" dirty="0"/>
              <a:t>1 </a:t>
            </a:r>
            <a:r>
              <a:rPr lang="en-US" sz="2400" dirty="0" smtClean="0"/>
              <a:t>   Proof </a:t>
            </a:r>
            <a:r>
              <a:rPr lang="en-US" sz="2400" dirty="0"/>
              <a:t>of Eligibility Unknown or Unavailable </a:t>
            </a:r>
            <a:endParaRPr lang="en-US" sz="2400" dirty="0" smtClean="0"/>
          </a:p>
          <a:p>
            <a:r>
              <a:rPr lang="en-US" sz="2400" dirty="0" smtClean="0"/>
              <a:t>2    Litigation </a:t>
            </a:r>
          </a:p>
          <a:p>
            <a:r>
              <a:rPr lang="en-US" sz="2400" dirty="0" smtClean="0"/>
              <a:t>3    Authorization </a:t>
            </a:r>
            <a:r>
              <a:rPr lang="en-US" sz="2400" dirty="0"/>
              <a:t>Delays </a:t>
            </a:r>
            <a:endParaRPr lang="en-US" sz="2400" dirty="0" smtClean="0"/>
          </a:p>
          <a:p>
            <a:r>
              <a:rPr lang="en-US" sz="2400" dirty="0" smtClean="0"/>
              <a:t>4    Delay </a:t>
            </a:r>
            <a:r>
              <a:rPr lang="en-US" sz="2400" dirty="0"/>
              <a:t>in Certifying Provider </a:t>
            </a:r>
            <a:endParaRPr lang="en-US" sz="2400" dirty="0" smtClean="0"/>
          </a:p>
          <a:p>
            <a:r>
              <a:rPr lang="en-US" sz="2400" dirty="0" smtClean="0"/>
              <a:t>5    Delay </a:t>
            </a:r>
            <a:r>
              <a:rPr lang="en-US" sz="2400" dirty="0"/>
              <a:t>in Supplying Billing Forms </a:t>
            </a:r>
            <a:endParaRPr lang="en-US" sz="2400" dirty="0" smtClean="0"/>
          </a:p>
          <a:p>
            <a:r>
              <a:rPr lang="en-US" sz="2400" dirty="0" smtClean="0"/>
              <a:t>6    Delay </a:t>
            </a:r>
            <a:r>
              <a:rPr lang="en-US" sz="2400" dirty="0"/>
              <a:t>in Delivery of Custom-made Appliances </a:t>
            </a:r>
            <a:endParaRPr lang="en-US" sz="2400" dirty="0" smtClean="0"/>
          </a:p>
          <a:p>
            <a:r>
              <a:rPr lang="en-US" sz="2400" dirty="0" smtClean="0"/>
              <a:t>7    Third </a:t>
            </a:r>
            <a:r>
              <a:rPr lang="en-US" sz="2400" dirty="0"/>
              <a:t>Party Processing Delay </a:t>
            </a:r>
            <a:endParaRPr lang="en-US" sz="2400" dirty="0" smtClean="0"/>
          </a:p>
          <a:p>
            <a:r>
              <a:rPr lang="en-US" sz="2400" dirty="0" smtClean="0"/>
              <a:t>8    Delay </a:t>
            </a:r>
            <a:r>
              <a:rPr lang="en-US" sz="2400" dirty="0"/>
              <a:t>in Eligibility Determination </a:t>
            </a:r>
            <a:endParaRPr lang="en-US" sz="2400" dirty="0" smtClean="0"/>
          </a:p>
          <a:p>
            <a:pPr marL="457200" indent="-457200">
              <a:buAutoNum type="arabicPlain" startAt="9"/>
            </a:pPr>
            <a:r>
              <a:rPr lang="en-US" sz="2400" dirty="0" smtClean="0"/>
              <a:t>Original </a:t>
            </a:r>
            <a:r>
              <a:rPr lang="en-US" sz="2400" dirty="0"/>
              <a:t>Claim Rejected or Denied Due to a Reason </a:t>
            </a:r>
            <a:endParaRPr lang="en-US" sz="2400" dirty="0" smtClean="0"/>
          </a:p>
          <a:p>
            <a:r>
              <a:rPr lang="en-US" sz="2400" dirty="0"/>
              <a:t> </a:t>
            </a:r>
            <a:r>
              <a:rPr lang="en-US" sz="2400" dirty="0" smtClean="0"/>
              <a:t>       Unrelated to </a:t>
            </a:r>
            <a:r>
              <a:rPr lang="en-US" sz="2400" dirty="0"/>
              <a:t>the Billing </a:t>
            </a:r>
            <a:r>
              <a:rPr lang="en-US" sz="2400" dirty="0" smtClean="0"/>
              <a:t>Limitation </a:t>
            </a:r>
            <a:r>
              <a:rPr lang="en-US" sz="2400" dirty="0"/>
              <a:t>Rules </a:t>
            </a:r>
            <a:endParaRPr lang="en-US" sz="2400" dirty="0" smtClean="0"/>
          </a:p>
          <a:p>
            <a:r>
              <a:rPr lang="en-US" sz="2400" dirty="0"/>
              <a:t>10 </a:t>
            </a:r>
            <a:r>
              <a:rPr lang="en-US" sz="2400" dirty="0" smtClean="0"/>
              <a:t> Administrative </a:t>
            </a:r>
            <a:r>
              <a:rPr lang="en-US" sz="2400" dirty="0"/>
              <a:t>Delay in the Prior Approval Process </a:t>
            </a:r>
            <a:endParaRPr lang="en-US" sz="2400" dirty="0" smtClean="0"/>
          </a:p>
          <a:p>
            <a:r>
              <a:rPr lang="en-US" sz="2400" dirty="0" smtClean="0"/>
              <a:t>11  Other</a:t>
            </a:r>
            <a:endParaRPr lang="en-US" sz="2400" dirty="0"/>
          </a:p>
          <a:p>
            <a:r>
              <a:rPr lang="en-US" sz="2400" dirty="0"/>
              <a:t>15 </a:t>
            </a:r>
            <a:r>
              <a:rPr lang="en-US" sz="2400" dirty="0" smtClean="0"/>
              <a:t> Natural Disaster</a:t>
            </a:r>
            <a:endParaRPr lang="en-US" sz="2400" dirty="0"/>
          </a:p>
        </p:txBody>
      </p:sp>
      <p:pic>
        <p:nvPicPr>
          <p:cNvPr id="6146" name="Picture 2" descr="C:\Users\ejf05\AppData\Local\Microsoft\Windows\Temporary Internet Files\Content.IE5\5EV3LIM1\MC9004415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371600"/>
            <a:ext cx="1873250" cy="181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7620000" cy="990600"/>
          </a:xfrm>
        </p:spPr>
        <p:txBody>
          <a:bodyPr>
            <a:noAutofit/>
          </a:bodyPr>
          <a:lstStyle/>
          <a:p>
            <a:pPr algn="l"/>
            <a:r>
              <a:rPr lang="en-US" sz="4800" b="1" dirty="0"/>
              <a:t>1. </a:t>
            </a:r>
            <a:r>
              <a:rPr lang="en-US" sz="4800" b="1" dirty="0" smtClean="0"/>
              <a:t> Proof </a:t>
            </a:r>
            <a:r>
              <a:rPr lang="en-US" sz="4800" b="1" dirty="0"/>
              <a:t>of Eligibility </a:t>
            </a:r>
            <a:r>
              <a:rPr lang="en-US" sz="4800" b="1" dirty="0" smtClean="0"/>
              <a:t>Unknown</a:t>
            </a:r>
            <a:r>
              <a:rPr lang="en-US" sz="5400" b="1" dirty="0" smtClean="0"/>
              <a:t> or Un</a:t>
            </a:r>
            <a:r>
              <a:rPr lang="en-US" sz="4800" b="1" dirty="0" smtClean="0"/>
              <a:t>available</a:t>
            </a:r>
            <a:r>
              <a:rPr lang="en-US" sz="5400" b="1" dirty="0" smtClean="0"/>
              <a:t> </a:t>
            </a:r>
            <a:endParaRPr lang="en-US" sz="5400" dirty="0"/>
          </a:p>
        </p:txBody>
      </p:sp>
      <p:sp>
        <p:nvSpPr>
          <p:cNvPr id="3" name="Rectangle 2"/>
          <p:cNvSpPr/>
          <p:nvPr/>
        </p:nvSpPr>
        <p:spPr>
          <a:xfrm>
            <a:off x="304800" y="2667000"/>
            <a:ext cx="8839200" cy="3046988"/>
          </a:xfrm>
          <a:prstGeom prst="rect">
            <a:avLst/>
          </a:prstGeom>
        </p:spPr>
        <p:txBody>
          <a:bodyPr wrap="square">
            <a:spAutoFit/>
          </a:bodyPr>
          <a:lstStyle/>
          <a:p>
            <a:pPr marL="342900" indent="-342900">
              <a:buFont typeface="Arial" pitchFamily="34" charset="0"/>
              <a:buChar char="•"/>
            </a:pPr>
            <a:r>
              <a:rPr lang="en-US" sz="3200" dirty="0" smtClean="0"/>
              <a:t>Beneficiary’s </a:t>
            </a:r>
            <a:r>
              <a:rPr lang="en-US" sz="3200" dirty="0"/>
              <a:t>eligibility status is unknown or unavailable on </a:t>
            </a:r>
            <a:r>
              <a:rPr lang="en-US" sz="3200" dirty="0" smtClean="0"/>
              <a:t>date </a:t>
            </a:r>
            <a:r>
              <a:rPr lang="en-US" sz="3200" dirty="0"/>
              <a:t>of service due to the beneficiary not informing </a:t>
            </a:r>
            <a:r>
              <a:rPr lang="en-US" sz="3200" dirty="0" smtClean="0"/>
              <a:t>provider </a:t>
            </a:r>
            <a:r>
              <a:rPr lang="en-US" sz="3200" dirty="0"/>
              <a:t>of </a:t>
            </a:r>
            <a:r>
              <a:rPr lang="en-US" sz="3200" dirty="0" smtClean="0"/>
              <a:t>eligibility.</a:t>
            </a:r>
          </a:p>
          <a:p>
            <a:pPr marL="342900" indent="-342900">
              <a:buFont typeface="Arial" pitchFamily="34" charset="0"/>
              <a:buChar char="•"/>
            </a:pPr>
            <a:r>
              <a:rPr lang="en-US" sz="3200" dirty="0" smtClean="0"/>
              <a:t>Claim </a:t>
            </a:r>
            <a:r>
              <a:rPr lang="en-US" sz="3200" dirty="0"/>
              <a:t>must be submitted within 30 days from the date of notification of eligibility. </a:t>
            </a:r>
            <a:endParaRPr lang="en-US" sz="3200" dirty="0" smtClean="0"/>
          </a:p>
          <a:p>
            <a:pPr marL="342900" indent="-342900">
              <a:buFont typeface="Arial" pitchFamily="34" charset="0"/>
              <a:buChar char="•"/>
            </a:pPr>
            <a:r>
              <a:rPr lang="en-US" sz="3200" dirty="0" smtClean="0"/>
              <a:t>Not </a:t>
            </a:r>
            <a:r>
              <a:rPr lang="en-US" sz="3200" dirty="0"/>
              <a:t>applicable to adjusted or resubmitted claims.</a:t>
            </a:r>
          </a:p>
        </p:txBody>
      </p:sp>
      <p:pic>
        <p:nvPicPr>
          <p:cNvPr id="2050" name="Picture 2" descr="C:\Users\ejf05\AppData\Local\Microsoft\Windows\Temporary Internet Files\Content.IE5\L5WXOZ5R\MM90023475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36259"/>
            <a:ext cx="1219200" cy="179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9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229600" cy="1143000"/>
          </a:xfrm>
        </p:spPr>
        <p:txBody>
          <a:bodyPr>
            <a:noAutofit/>
          </a:bodyPr>
          <a:lstStyle/>
          <a:p>
            <a:pPr algn="l"/>
            <a:r>
              <a:rPr lang="en-US" sz="5400" b="1" dirty="0" smtClean="0"/>
              <a:t> 2</a:t>
            </a:r>
            <a:r>
              <a:rPr lang="en-US" sz="5400" b="1" dirty="0"/>
              <a:t>. </a:t>
            </a:r>
            <a:r>
              <a:rPr lang="en-US" sz="5400" b="1" dirty="0" smtClean="0"/>
              <a:t>Litigation </a:t>
            </a:r>
            <a:endParaRPr lang="en-US" sz="5400" dirty="0"/>
          </a:p>
        </p:txBody>
      </p:sp>
      <p:sp>
        <p:nvSpPr>
          <p:cNvPr id="3" name="Rectangle 2"/>
          <p:cNvSpPr/>
          <p:nvPr/>
        </p:nvSpPr>
        <p:spPr>
          <a:xfrm>
            <a:off x="304801" y="2667000"/>
            <a:ext cx="8458200" cy="3539430"/>
          </a:xfrm>
          <a:prstGeom prst="rect">
            <a:avLst/>
          </a:prstGeom>
        </p:spPr>
        <p:txBody>
          <a:bodyPr wrap="square">
            <a:spAutoFit/>
          </a:bodyPr>
          <a:lstStyle/>
          <a:p>
            <a:pPr marL="457200" indent="-457200">
              <a:buFont typeface="Arial" pitchFamily="34" charset="0"/>
              <a:buChar char="•"/>
            </a:pPr>
            <a:r>
              <a:rPr lang="en-US" sz="3200" dirty="0" smtClean="0"/>
              <a:t>When litigation was involved </a:t>
            </a:r>
            <a:r>
              <a:rPr lang="en-US" sz="3200" dirty="0"/>
              <a:t>and there was </a:t>
            </a:r>
            <a:r>
              <a:rPr lang="en-US" sz="3200" dirty="0" smtClean="0"/>
              <a:t>possibility </a:t>
            </a:r>
            <a:r>
              <a:rPr lang="en-US" sz="3200" dirty="0"/>
              <a:t>that payment for </a:t>
            </a:r>
            <a:r>
              <a:rPr lang="en-US" sz="3200" dirty="0" smtClean="0"/>
              <a:t>claim </a:t>
            </a:r>
            <a:r>
              <a:rPr lang="en-US" sz="3200" dirty="0"/>
              <a:t>may come from another source, such as a </a:t>
            </a:r>
            <a:r>
              <a:rPr lang="en-US" sz="3200" dirty="0" smtClean="0"/>
              <a:t>lawsuit.</a:t>
            </a:r>
          </a:p>
          <a:p>
            <a:r>
              <a:rPr lang="en-US" sz="3200" dirty="0" smtClean="0"/>
              <a:t> </a:t>
            </a:r>
          </a:p>
          <a:p>
            <a:pPr marL="457200" indent="-457200">
              <a:buFont typeface="Arial" pitchFamily="34" charset="0"/>
              <a:buChar char="•"/>
            </a:pPr>
            <a:r>
              <a:rPr lang="en-US" sz="3200" dirty="0" smtClean="0"/>
              <a:t>Claim </a:t>
            </a:r>
            <a:r>
              <a:rPr lang="en-US" sz="3200" dirty="0"/>
              <a:t>must be submitted within 30 days from the time submission came within the control of the provider. </a:t>
            </a:r>
          </a:p>
        </p:txBody>
      </p:sp>
      <p:pic>
        <p:nvPicPr>
          <p:cNvPr id="3074" name="Picture 2" descr="C:\Users\ejf05\AppData\Local\Microsoft\Windows\Temporary Internet Files\Content.IE5\D175V3AU\MP9004088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699" y="685800"/>
            <a:ext cx="2206546" cy="185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990600"/>
          </a:xfrm>
        </p:spPr>
        <p:txBody>
          <a:bodyPr>
            <a:noAutofit/>
          </a:bodyPr>
          <a:lstStyle/>
          <a:p>
            <a:pPr algn="l"/>
            <a:r>
              <a:rPr lang="en-US" sz="5400" b="1" dirty="0" smtClean="0"/>
              <a:t>3. Authorization </a:t>
            </a:r>
            <a:r>
              <a:rPr lang="en-US" sz="5400" b="1" dirty="0"/>
              <a:t>Delays </a:t>
            </a:r>
            <a:endParaRPr lang="en-US" sz="5400" dirty="0"/>
          </a:p>
        </p:txBody>
      </p:sp>
      <p:sp>
        <p:nvSpPr>
          <p:cNvPr id="3" name="Rectangle 2"/>
          <p:cNvSpPr/>
          <p:nvPr/>
        </p:nvSpPr>
        <p:spPr>
          <a:xfrm>
            <a:off x="457200" y="2438400"/>
            <a:ext cx="8305800" cy="3970318"/>
          </a:xfrm>
          <a:prstGeom prst="rect">
            <a:avLst/>
          </a:prstGeom>
        </p:spPr>
        <p:txBody>
          <a:bodyPr wrap="square">
            <a:spAutoFit/>
          </a:bodyPr>
          <a:lstStyle/>
          <a:p>
            <a:pPr marL="457200" indent="-457200">
              <a:buFont typeface="Arial" pitchFamily="34" charset="0"/>
              <a:buChar char="•"/>
            </a:pPr>
            <a:r>
              <a:rPr lang="en-US" sz="2800" dirty="0" smtClean="0"/>
              <a:t>Applies </a:t>
            </a:r>
            <a:r>
              <a:rPr lang="en-US" sz="2800" dirty="0"/>
              <a:t>when there is </a:t>
            </a:r>
            <a:r>
              <a:rPr lang="en-US" sz="2800" dirty="0" smtClean="0"/>
              <a:t>a State </a:t>
            </a:r>
            <a:r>
              <a:rPr lang="en-US" sz="2800" dirty="0"/>
              <a:t>administrative delay. Specifically, State </a:t>
            </a:r>
            <a:r>
              <a:rPr lang="en-US" sz="2800" dirty="0" smtClean="0"/>
              <a:t>authorized/directed </a:t>
            </a:r>
            <a:r>
              <a:rPr lang="en-US" sz="2800" dirty="0"/>
              <a:t>delayed claim submissions due to </a:t>
            </a:r>
            <a:r>
              <a:rPr lang="en-US" sz="2800" dirty="0" smtClean="0"/>
              <a:t>retro </a:t>
            </a:r>
            <a:r>
              <a:rPr lang="en-US" sz="2800" dirty="0"/>
              <a:t>reimbursement changes or system processing resolution. </a:t>
            </a:r>
            <a:endParaRPr lang="en-US" sz="2800" dirty="0" smtClean="0"/>
          </a:p>
          <a:p>
            <a:pPr marL="457200" indent="-457200">
              <a:buFont typeface="Arial" pitchFamily="34" charset="0"/>
              <a:buChar char="•"/>
            </a:pPr>
            <a:r>
              <a:rPr lang="en-US" sz="2800" dirty="0" smtClean="0"/>
              <a:t>Documentation </a:t>
            </a:r>
            <a:r>
              <a:rPr lang="en-US" sz="2800" dirty="0"/>
              <a:t>from the applicable state rate setting or policy office must be maintained on file</a:t>
            </a:r>
            <a:r>
              <a:rPr lang="en-US" sz="2800" dirty="0" smtClean="0"/>
              <a:t>.</a:t>
            </a:r>
          </a:p>
          <a:p>
            <a:pPr marL="457200" indent="-457200">
              <a:buFont typeface="Arial" pitchFamily="34" charset="0"/>
              <a:buChar char="•"/>
            </a:pPr>
            <a:r>
              <a:rPr lang="en-US" sz="2800" dirty="0"/>
              <a:t>Claim must be submitted within 30 days from the date of notification. </a:t>
            </a:r>
          </a:p>
          <a:p>
            <a:r>
              <a:rPr lang="en-US" sz="2800" dirty="0" smtClean="0"/>
              <a:t> </a:t>
            </a:r>
            <a:endParaRPr lang="en-US" sz="2800" dirty="0"/>
          </a:p>
        </p:txBody>
      </p:sp>
      <p:pic>
        <p:nvPicPr>
          <p:cNvPr id="4099" name="Picture 3" descr="C:\Users\ejf05\AppData\Local\Microsoft\Windows\Temporary Internet Files\Content.IE5\L5WXOZ5R\MP9003905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6844"/>
            <a:ext cx="2590800" cy="81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6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1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2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4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5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6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7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7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5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6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7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8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9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0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8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8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9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1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0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1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22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23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24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25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26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27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22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23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24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25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26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27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28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28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29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29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2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30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30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31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32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33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34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35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36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37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31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32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33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34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35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36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37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38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8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9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9_DOH 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DOHTheme">
  <a:themeElements>
    <a:clrScheme name="Custom 1">
      <a:dk1>
        <a:sysClr val="windowText" lastClr="000000"/>
      </a:dk1>
      <a:lt1>
        <a:sysClr val="window" lastClr="FFFFFF"/>
      </a:lt1>
      <a:dk2>
        <a:srgbClr val="142F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DOH</Template>
  <TotalTime>1892</TotalTime>
  <Words>1768</Words>
  <Application>Microsoft Office PowerPoint</Application>
  <PresentationFormat>On-screen Show (4:3)</PresentationFormat>
  <Paragraphs>175</Paragraphs>
  <Slides>30</Slides>
  <Notes>0</Notes>
  <HiddenSlides>0</HiddenSlides>
  <MMClips>0</MMClips>
  <ScaleCrop>false</ScaleCrop>
  <HeadingPairs>
    <vt:vector size="4" baseType="variant">
      <vt:variant>
        <vt:lpstr>Theme</vt:lpstr>
      </vt:variant>
      <vt:variant>
        <vt:i4>81</vt:i4>
      </vt:variant>
      <vt:variant>
        <vt:lpstr>Slide Titles</vt:lpstr>
      </vt:variant>
      <vt:variant>
        <vt:i4>30</vt:i4>
      </vt:variant>
    </vt:vector>
  </HeadingPairs>
  <TitlesOfParts>
    <vt:vector size="111" baseType="lpstr">
      <vt:lpstr>DOH</vt:lpstr>
      <vt:lpstr>3_DOH Theme</vt:lpstr>
      <vt:lpstr>DOHTheme</vt:lpstr>
      <vt:lpstr>1_DOHTheme</vt:lpstr>
      <vt:lpstr>2_DOHTheme</vt:lpstr>
      <vt:lpstr>3_DOHTheme</vt:lpstr>
      <vt:lpstr>4_DOHTheme</vt:lpstr>
      <vt:lpstr>5_DOHTheme</vt:lpstr>
      <vt:lpstr>6_DOHTheme</vt:lpstr>
      <vt:lpstr>7_DOHTheme</vt:lpstr>
      <vt:lpstr>4_DOH Theme</vt:lpstr>
      <vt:lpstr>9_DOH Theme</vt:lpstr>
      <vt:lpstr>10_DOH Theme</vt:lpstr>
      <vt:lpstr>11_DOH Theme</vt:lpstr>
      <vt:lpstr>12_DOH Theme</vt:lpstr>
      <vt:lpstr>13_DOH Theme</vt:lpstr>
      <vt:lpstr>14_DOH Theme</vt:lpstr>
      <vt:lpstr>8_DOHTheme</vt:lpstr>
      <vt:lpstr>5_DOH Theme</vt:lpstr>
      <vt:lpstr>9_DOHTheme</vt:lpstr>
      <vt:lpstr>DOH Theme</vt:lpstr>
      <vt:lpstr>6_DOH Theme</vt:lpstr>
      <vt:lpstr>10_DOHTheme</vt:lpstr>
      <vt:lpstr>11_DOHTheme</vt:lpstr>
      <vt:lpstr>12_DOHTheme</vt:lpstr>
      <vt:lpstr>13_DOHTheme</vt:lpstr>
      <vt:lpstr>14_DOHTheme</vt:lpstr>
      <vt:lpstr>15_DOHTheme</vt:lpstr>
      <vt:lpstr>16_DOHTheme</vt:lpstr>
      <vt:lpstr>17_DOHTheme</vt:lpstr>
      <vt:lpstr>7_DOH Theme</vt:lpstr>
      <vt:lpstr>15_DOH Theme</vt:lpstr>
      <vt:lpstr>16_DOH Theme</vt:lpstr>
      <vt:lpstr>17_DOH Theme</vt:lpstr>
      <vt:lpstr>18_DOH Theme</vt:lpstr>
      <vt:lpstr>19_DOH Theme</vt:lpstr>
      <vt:lpstr>20_DOH Theme</vt:lpstr>
      <vt:lpstr>18_DOHTheme</vt:lpstr>
      <vt:lpstr>8_DOH Theme</vt:lpstr>
      <vt:lpstr>19_DOHTheme</vt:lpstr>
      <vt:lpstr>1_DOH Theme</vt:lpstr>
      <vt:lpstr>21_DOH Theme</vt:lpstr>
      <vt:lpstr>20_DOHTheme</vt:lpstr>
      <vt:lpstr>21_DOHTheme</vt:lpstr>
      <vt:lpstr>22_DOHTheme</vt:lpstr>
      <vt:lpstr>23_DOHTheme</vt:lpstr>
      <vt:lpstr>24_DOHTheme</vt:lpstr>
      <vt:lpstr>25_DOHTheme</vt:lpstr>
      <vt:lpstr>26_DOHTheme</vt:lpstr>
      <vt:lpstr>27_DOHTheme</vt:lpstr>
      <vt:lpstr>22_DOH Theme</vt:lpstr>
      <vt:lpstr>23_DOH Theme</vt:lpstr>
      <vt:lpstr>24_DOH Theme</vt:lpstr>
      <vt:lpstr>25_DOH Theme</vt:lpstr>
      <vt:lpstr>26_DOH Theme</vt:lpstr>
      <vt:lpstr>27_DOH Theme</vt:lpstr>
      <vt:lpstr>28_DOH Theme</vt:lpstr>
      <vt:lpstr>28_DOHTheme</vt:lpstr>
      <vt:lpstr>29_DOH Theme</vt:lpstr>
      <vt:lpstr>29_DOHTheme</vt:lpstr>
      <vt:lpstr>2_DOH Theme</vt:lpstr>
      <vt:lpstr>30_DOH Theme</vt:lpstr>
      <vt:lpstr>30_DOHTheme</vt:lpstr>
      <vt:lpstr>31_DOHTheme</vt:lpstr>
      <vt:lpstr>32_DOHTheme</vt:lpstr>
      <vt:lpstr>33_DOHTheme</vt:lpstr>
      <vt:lpstr>34_DOHTheme</vt:lpstr>
      <vt:lpstr>35_DOHTheme</vt:lpstr>
      <vt:lpstr>36_DOHTheme</vt:lpstr>
      <vt:lpstr>37_DOHTheme</vt:lpstr>
      <vt:lpstr>31_DOH Theme</vt:lpstr>
      <vt:lpstr>32_DOH Theme</vt:lpstr>
      <vt:lpstr>33_DOH Theme</vt:lpstr>
      <vt:lpstr>34_DOH Theme</vt:lpstr>
      <vt:lpstr>35_DOH Theme</vt:lpstr>
      <vt:lpstr>36_DOH Theme</vt:lpstr>
      <vt:lpstr>37_DOH Theme</vt:lpstr>
      <vt:lpstr>38_DOHTheme</vt:lpstr>
      <vt:lpstr>38_DOH Theme</vt:lpstr>
      <vt:lpstr>39_DOHTheme</vt:lpstr>
      <vt:lpstr>39_DOH Theme</vt:lpstr>
      <vt:lpstr>Guide to Timely Billing  Office of Health Insurance Programs (OHIP) Division of OHIP Operations July 25, 2013</vt:lpstr>
      <vt:lpstr>1. Introduction 2. Regulations 3. Acceptable Delay Reasons 4. Timeliness Edits 5. Resources 6. Questions </vt:lpstr>
      <vt:lpstr>90 days - Claims for payment of medical care, services, or supplies to eligible beneficiaries must be initially submitted within 90 days of the date of service.</vt:lpstr>
      <vt:lpstr>PowerPoint Presentation</vt:lpstr>
      <vt:lpstr>          Helping Providers to Comply with      Timely Billing Regulations</vt:lpstr>
      <vt:lpstr>HIPAA Delay Reasons and Codes</vt:lpstr>
      <vt:lpstr>1.  Proof of Eligibility Unknown or Unavailable </vt:lpstr>
      <vt:lpstr> 2. Litigation </vt:lpstr>
      <vt:lpstr>3. Authorization Delays </vt:lpstr>
      <vt:lpstr>  4. Delay in   Certifying Provider </vt:lpstr>
      <vt:lpstr> 5. Delay in  Supplying Billing Forms </vt:lpstr>
      <vt:lpstr>6. Delay in Delivery of Custom-made Appliances </vt:lpstr>
      <vt:lpstr>7. Third Party   Processing Delay </vt:lpstr>
      <vt:lpstr>8. Delay in Eligibility  Determination </vt:lpstr>
      <vt:lpstr> 9. Original Claim Rejected  or Denied Due to Reason Unrelated to the Billing Limitation Rules </vt:lpstr>
      <vt:lpstr>10. Administrative Delay  in the Prior  Approval Process </vt:lpstr>
      <vt:lpstr>11. Other</vt:lpstr>
      <vt:lpstr>11. Other - A -Adjustment of Paid Claim/    Recoupment by Managed Care</vt:lpstr>
      <vt:lpstr>11 Other –  B - Audit Directed         Replacement of        a Voided Claim</vt:lpstr>
      <vt:lpstr>11. Other –  C - Provider Initiated Replacement of a Voided claim</vt:lpstr>
      <vt:lpstr> 11. Other –  D - Interrupted Maternity Care</vt:lpstr>
      <vt:lpstr>11. Other –  E - IPRO Denial/Reversal</vt:lpstr>
      <vt:lpstr>15. Natural Disaster</vt:lpstr>
      <vt:lpstr>    Updates in Recent Years</vt:lpstr>
      <vt:lpstr> Timeliness Edits</vt:lpstr>
      <vt:lpstr>Timeliness Edits</vt:lpstr>
      <vt:lpstr> New Timeliness Validation Edits</vt:lpstr>
      <vt:lpstr>           How to Submit  Delayed Claims </vt:lpstr>
      <vt:lpstr>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Timely Billing</dc:title>
  <dc:creator>Barbara J Heck</dc:creator>
  <cp:lastModifiedBy>Adam Gagnon</cp:lastModifiedBy>
  <cp:revision>84</cp:revision>
  <cp:lastPrinted>2013-07-25T16:26:45Z</cp:lastPrinted>
  <dcterms:created xsi:type="dcterms:W3CDTF">2013-05-14T17:52:23Z</dcterms:created>
  <dcterms:modified xsi:type="dcterms:W3CDTF">2018-08-10T11:33:09Z</dcterms:modified>
</cp:coreProperties>
</file>